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8" r:id="rId2"/>
    <p:sldId id="256" r:id="rId3"/>
    <p:sldId id="257" r:id="rId4"/>
    <p:sldId id="259" r:id="rId5"/>
    <p:sldId id="261" r:id="rId6"/>
    <p:sldId id="263" r:id="rId7"/>
    <p:sldId id="264" r:id="rId8"/>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5F27"/>
    <a:srgbClr val="109598"/>
    <a:srgbClr val="8ECAE6"/>
    <a:srgbClr val="FFB705"/>
    <a:srgbClr val="013047"/>
    <a:srgbClr val="000D7B"/>
    <a:srgbClr val="229EBD"/>
    <a:srgbClr val="FC8500"/>
    <a:srgbClr val="B69470"/>
    <a:srgbClr val="FADD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8176"/>
  </p:normalViewPr>
  <p:slideViewPr>
    <p:cSldViewPr snapToGrid="0">
      <p:cViewPr>
        <p:scale>
          <a:sx n="118" d="100"/>
          <a:sy n="118" d="100"/>
        </p:scale>
        <p:origin x="360" y="112"/>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6F51D-08B0-5C42-8C28-18AE9FCACEE7}" type="datetimeFigureOut">
              <a:rPr lang="en-GB" smtClean="0"/>
              <a:t>12/02/2024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E6DAB-BA2A-254E-BFAF-DE4B194464C8}" type="slidenum">
              <a:rPr lang="en-GB" smtClean="0"/>
              <a:t>‹#›</a:t>
            </a:fld>
            <a:endParaRPr lang="en-GB"/>
          </a:p>
        </p:txBody>
      </p:sp>
    </p:spTree>
    <p:extLst>
      <p:ext uri="{BB962C8B-B14F-4D97-AF65-F5344CB8AC3E}">
        <p14:creationId xmlns:p14="http://schemas.microsoft.com/office/powerpoint/2010/main" val="260966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The four of us are the Data Fanatics and because it’s Valentine’s Day we thought we would tell you a story about Data Engineering. But this is no ordinary story because this is a love story. </a:t>
            </a:r>
          </a:p>
        </p:txBody>
      </p:sp>
      <p:sp>
        <p:nvSpPr>
          <p:cNvPr id="4" name="Slide Number Placeholder 3"/>
          <p:cNvSpPr>
            <a:spLocks noGrp="1"/>
          </p:cNvSpPr>
          <p:nvPr>
            <p:ph type="sldNum" sz="quarter" idx="5"/>
          </p:nvPr>
        </p:nvSpPr>
        <p:spPr/>
        <p:txBody>
          <a:bodyPr/>
          <a:lstStyle/>
          <a:p>
            <a:fld id="{4BBE6DAB-BA2A-254E-BFAF-DE4B194464C8}" type="slidenum">
              <a:rPr lang="en-GB" smtClean="0"/>
              <a:t>1</a:t>
            </a:fld>
            <a:endParaRPr lang="en-GB"/>
          </a:p>
        </p:txBody>
      </p:sp>
    </p:spTree>
    <p:extLst>
      <p:ext uri="{BB962C8B-B14F-4D97-AF65-F5344CB8AC3E}">
        <p14:creationId xmlns:p14="http://schemas.microsoft.com/office/powerpoint/2010/main" val="210575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story of of a man and his one true love … his Garmin Connect. </a:t>
            </a:r>
          </a:p>
          <a:p>
            <a:r>
              <a:rPr lang="en-GB" dirty="0"/>
              <a:t>But he is not alone – according to research by </a:t>
            </a:r>
            <a:r>
              <a:rPr lang="en-GB" dirty="0" err="1"/>
              <a:t>Dataportal</a:t>
            </a:r>
            <a:r>
              <a:rPr lang="en-GB" dirty="0"/>
              <a:t> in 2023, 14.4% of the world’s population used a smart wristband device  - that’s approximately 1.138 billion people. </a:t>
            </a:r>
          </a:p>
          <a:p>
            <a:r>
              <a:rPr lang="en-GB" dirty="0"/>
              <a:t>It is an intimate thing to let a device record your every move and we decided to try and build a relational data engineering eco system around it. I’ll hand over to Sum to tell you more about our project. </a:t>
            </a:r>
          </a:p>
        </p:txBody>
      </p:sp>
      <p:sp>
        <p:nvSpPr>
          <p:cNvPr id="4" name="Slide Number Placeholder 3"/>
          <p:cNvSpPr>
            <a:spLocks noGrp="1"/>
          </p:cNvSpPr>
          <p:nvPr>
            <p:ph type="sldNum" sz="quarter" idx="5"/>
          </p:nvPr>
        </p:nvSpPr>
        <p:spPr/>
        <p:txBody>
          <a:bodyPr/>
          <a:lstStyle/>
          <a:p>
            <a:fld id="{4BBE6DAB-BA2A-254E-BFAF-DE4B194464C8}" type="slidenum">
              <a:rPr lang="en-GB" smtClean="0"/>
              <a:t>2</a:t>
            </a:fld>
            <a:endParaRPr lang="en-GB"/>
          </a:p>
        </p:txBody>
      </p:sp>
    </p:spTree>
    <p:extLst>
      <p:ext uri="{BB962C8B-B14F-4D97-AF65-F5344CB8AC3E}">
        <p14:creationId xmlns:p14="http://schemas.microsoft.com/office/powerpoint/2010/main" val="247708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Sum - Basic motivation for the project and ethical considerations </a:t>
            </a:r>
          </a:p>
          <a:p>
            <a:r>
              <a:rPr lang="en-GB" dirty="0"/>
              <a:t>This project aims to develop a comprehensive data engineering solution to analyse exercise and fitness patterns captured through Garmin wearable devices. By leveraging data collected from an individual's Garmin watch, with explicit consent and a focus on privacy, we aim to transform this rich dataset into a structured database. Through additional visualisation efforts by application or web developers, individuals have the opportunity to track and enhance their personal health and fitness strategies.</a:t>
            </a:r>
          </a:p>
          <a:p>
            <a:endParaRPr lang="en-GB" dirty="0"/>
          </a:p>
          <a:p>
            <a:r>
              <a:rPr lang="en-GB" dirty="0"/>
              <a:t>Our motivation is rooted in the belief that well-structured and accessible data can unlock insights into exercise behaviours, aiding individuals and researchers in making informed decisions about physical activity. With a commitment to privacy and ethical data use, this project serves as a foundation for scalable data-driven analysis in the realm of personal fitness.</a:t>
            </a:r>
          </a:p>
        </p:txBody>
      </p:sp>
      <p:sp>
        <p:nvSpPr>
          <p:cNvPr id="4" name="Slide Number Placeholder 3"/>
          <p:cNvSpPr>
            <a:spLocks noGrp="1"/>
          </p:cNvSpPr>
          <p:nvPr>
            <p:ph type="sldNum" sz="quarter" idx="5"/>
          </p:nvPr>
        </p:nvSpPr>
        <p:spPr/>
        <p:txBody>
          <a:bodyPr/>
          <a:lstStyle/>
          <a:p>
            <a:fld id="{4BBE6DAB-BA2A-254E-BFAF-DE4B194464C8}" type="slidenum">
              <a:rPr lang="en-GB" smtClean="0"/>
              <a:t>3</a:t>
            </a:fld>
            <a:endParaRPr lang="en-GB"/>
          </a:p>
        </p:txBody>
      </p:sp>
    </p:spTree>
    <p:extLst>
      <p:ext uri="{BB962C8B-B14F-4D97-AF65-F5344CB8AC3E}">
        <p14:creationId xmlns:p14="http://schemas.microsoft.com/office/powerpoint/2010/main" val="309675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26DA6-2630-52C7-67B9-0F1F1DB03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F29B3-CC68-C619-DFD8-16840B866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C16844-5789-BBE1-06C0-58E048481BC0}"/>
              </a:ext>
            </a:extLst>
          </p:cNvPr>
          <p:cNvSpPr>
            <a:spLocks noGrp="1"/>
          </p:cNvSpPr>
          <p:nvPr>
            <p:ph type="body" idx="1"/>
          </p:nvPr>
        </p:nvSpPr>
        <p:spPr/>
        <p:txBody>
          <a:bodyPr/>
          <a:lstStyle/>
          <a:p>
            <a:r>
              <a:rPr lang="en-GB" b="1" u="sng" dirty="0"/>
              <a:t>Nida – Describe raw data and transformation process </a:t>
            </a:r>
          </a:p>
          <a:p>
            <a:r>
              <a:rPr lang="en-GB" dirty="0"/>
              <a:t>The raw data included 413 entries from July 2020 till January 2024, across 42 different parameters (some of which were null) – since the individual granted us access to their data, we were able to start with a single large csv file. </a:t>
            </a:r>
            <a:r>
              <a:rPr lang="en-GB" b="0" i="0" dirty="0">
                <a:solidFill>
                  <a:srgbClr val="C9D1D9"/>
                </a:solidFill>
                <a:effectLst/>
                <a:latin typeface="-apple-system"/>
              </a:rPr>
              <a:t>We started with a wide range of data related to activity tracking sessions, including activity type, date, title, performance metrics, lap metrics, and elevation metrics.</a:t>
            </a:r>
          </a:p>
          <a:p>
            <a:endParaRPr lang="en-GB" dirty="0"/>
          </a:p>
          <a:p>
            <a:r>
              <a:rPr lang="en-GB" dirty="0"/>
              <a:t>The transformation process was quite involved – mostly because the metrics were all stored as strings despite being distance or time measures. The sample code shown is a function we used to extract the relevant values using regex and convert the date time values to minutes. This was then used for feature engineering to create metrics such as average pace and lap distance. The transformation process also involved removing null values and outliers where the watch had mistakenly recorded an instance of movement as ‘exercise’. We also generated alphanumeric Activity Type IDs and normalised the tables. </a:t>
            </a:r>
          </a:p>
          <a:p>
            <a:endParaRPr lang="en-GB" dirty="0"/>
          </a:p>
          <a:p>
            <a:r>
              <a:rPr lang="en-GB" dirty="0"/>
              <a:t>Ultimately 5 different csv files were generated from the raw data. The details of what these files contained is on the screen and our documentation talks about the motivation behind these decisions. </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C9D1D9"/>
                </a:solidFill>
                <a:effectLst/>
                <a:latin typeface="-apple-system"/>
              </a:rPr>
              <a:t>Use of </a:t>
            </a:r>
            <a:r>
              <a:rPr lang="en-GB" b="1" i="0" dirty="0" err="1">
                <a:solidFill>
                  <a:srgbClr val="C9D1D9"/>
                </a:solidFill>
                <a:effectLst/>
                <a:latin typeface="-apple-system"/>
              </a:rPr>
              <a:t>nbconvert</a:t>
            </a:r>
            <a:br>
              <a:rPr lang="en-GB" dirty="0"/>
            </a:br>
            <a:r>
              <a:rPr lang="en-GB" dirty="0"/>
              <a:t>The initial </a:t>
            </a:r>
            <a:r>
              <a:rPr lang="en-GB" dirty="0" err="1"/>
              <a:t>etl</a:t>
            </a:r>
            <a:r>
              <a:rPr lang="en-GB" dirty="0"/>
              <a:t> process was done in a </a:t>
            </a:r>
            <a:r>
              <a:rPr lang="en-GB" dirty="0" err="1"/>
              <a:t>jupyter</a:t>
            </a:r>
            <a:r>
              <a:rPr lang="en-GB" dirty="0"/>
              <a:t> notebook and we then used a data engineering library called </a:t>
            </a:r>
            <a:r>
              <a:rPr lang="en-GB" dirty="0" err="1"/>
              <a:t>nbconvert</a:t>
            </a:r>
            <a:r>
              <a:rPr lang="en-GB" dirty="0"/>
              <a:t> to automatically convert the </a:t>
            </a:r>
            <a:r>
              <a:rPr lang="en-GB" dirty="0" err="1"/>
              <a:t>jupyter</a:t>
            </a:r>
            <a:r>
              <a:rPr lang="en-GB" dirty="0"/>
              <a:t> notebooks into streamlined </a:t>
            </a:r>
            <a:r>
              <a:rPr lang="en-GB" dirty="0" err="1"/>
              <a:t>Python.py</a:t>
            </a:r>
            <a:r>
              <a:rPr lang="en-GB" dirty="0"/>
              <a:t> files. </a:t>
            </a:r>
          </a:p>
          <a:p>
            <a:pPr algn="l"/>
            <a:r>
              <a:rPr lang="en-GB" b="0" i="0" dirty="0">
                <a:solidFill>
                  <a:srgbClr val="C9D1D9"/>
                </a:solidFill>
                <a:effectLst/>
                <a:latin typeface="-apple-system"/>
              </a:rPr>
              <a:t>This transformation is pivotal as we navigated the journey from initial data exploration towards a production-calibre code infrastructure and we believe it would be a key asset in the scalability of our data engineering ecosystem. </a:t>
            </a:r>
          </a:p>
        </p:txBody>
      </p:sp>
      <p:sp>
        <p:nvSpPr>
          <p:cNvPr id="4" name="Slide Number Placeholder 3">
            <a:extLst>
              <a:ext uri="{FF2B5EF4-FFF2-40B4-BE49-F238E27FC236}">
                <a16:creationId xmlns:a16="http://schemas.microsoft.com/office/drawing/2014/main" id="{4A36EFF4-45A8-BE4B-BF03-BFD24D8ABF31}"/>
              </a:ext>
            </a:extLst>
          </p:cNvPr>
          <p:cNvSpPr>
            <a:spLocks noGrp="1"/>
          </p:cNvSpPr>
          <p:nvPr>
            <p:ph type="sldNum" sz="quarter" idx="5"/>
          </p:nvPr>
        </p:nvSpPr>
        <p:spPr/>
        <p:txBody>
          <a:bodyPr/>
          <a:lstStyle/>
          <a:p>
            <a:fld id="{4BBE6DAB-BA2A-254E-BFAF-DE4B194464C8}" type="slidenum">
              <a:rPr lang="en-GB" smtClean="0"/>
              <a:t>4</a:t>
            </a:fld>
            <a:endParaRPr lang="en-GB"/>
          </a:p>
        </p:txBody>
      </p:sp>
    </p:spTree>
    <p:extLst>
      <p:ext uri="{BB962C8B-B14F-4D97-AF65-F5344CB8AC3E}">
        <p14:creationId xmlns:p14="http://schemas.microsoft.com/office/powerpoint/2010/main" val="317995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07770-8549-08AB-C11E-B3DE2FF6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B516AF-7119-4317-54B5-F870C8B53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8E0888-1063-CCFF-6761-1A62A867BC22}"/>
              </a:ext>
            </a:extLst>
          </p:cNvPr>
          <p:cNvSpPr>
            <a:spLocks noGrp="1"/>
          </p:cNvSpPr>
          <p:nvPr>
            <p:ph type="body" idx="1"/>
          </p:nvPr>
        </p:nvSpPr>
        <p:spPr/>
        <p:txBody>
          <a:bodyPr/>
          <a:lstStyle/>
          <a:p>
            <a:r>
              <a:rPr lang="en-GB" dirty="0" err="1"/>
              <a:t>Aysha</a:t>
            </a:r>
            <a:r>
              <a:rPr lang="en-GB" dirty="0"/>
              <a:t> – Talk through ERD and database creation </a:t>
            </a:r>
          </a:p>
          <a:p>
            <a:br>
              <a:rPr lang="en-GB" dirty="0"/>
            </a:br>
            <a:r>
              <a:rPr lang="en-GB" b="1" dirty="0"/>
              <a:t>Justify use of SQLite </a:t>
            </a:r>
          </a:p>
          <a:p>
            <a:pPr algn="l"/>
            <a:r>
              <a:rPr lang="en-GB" b="0" i="0" dirty="0">
                <a:solidFill>
                  <a:srgbClr val="C9D1D9"/>
                </a:solidFill>
                <a:effectLst/>
                <a:latin typeface="-apple-system"/>
              </a:rPr>
              <a:t>SQLite was chosen as the database management system due to its lightweight nature, ease of setup, and compatibility with a wide range of platforms. Overall, SQLite provides a robust relational database solution that meets the requirements of this project while offering scalability and performance for future expansion if needed.</a:t>
            </a:r>
          </a:p>
          <a:p>
            <a:br>
              <a:rPr lang="en-GB" dirty="0"/>
            </a:br>
            <a:endParaRPr lang="en-GB" b="1" dirty="0"/>
          </a:p>
        </p:txBody>
      </p:sp>
      <p:sp>
        <p:nvSpPr>
          <p:cNvPr id="4" name="Slide Number Placeholder 3">
            <a:extLst>
              <a:ext uri="{FF2B5EF4-FFF2-40B4-BE49-F238E27FC236}">
                <a16:creationId xmlns:a16="http://schemas.microsoft.com/office/drawing/2014/main" id="{C53D3106-7958-8FB2-95C5-8855E4975EDE}"/>
              </a:ext>
            </a:extLst>
          </p:cNvPr>
          <p:cNvSpPr>
            <a:spLocks noGrp="1"/>
          </p:cNvSpPr>
          <p:nvPr>
            <p:ph type="sldNum" sz="quarter" idx="5"/>
          </p:nvPr>
        </p:nvSpPr>
        <p:spPr/>
        <p:txBody>
          <a:bodyPr/>
          <a:lstStyle/>
          <a:p>
            <a:fld id="{4BBE6DAB-BA2A-254E-BFAF-DE4B194464C8}" type="slidenum">
              <a:rPr lang="en-GB" smtClean="0"/>
              <a:t>5</a:t>
            </a:fld>
            <a:endParaRPr lang="en-GB"/>
          </a:p>
        </p:txBody>
      </p:sp>
    </p:spTree>
    <p:extLst>
      <p:ext uri="{BB962C8B-B14F-4D97-AF65-F5344CB8AC3E}">
        <p14:creationId xmlns:p14="http://schemas.microsoft.com/office/powerpoint/2010/main" val="131960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DE70A-D4B8-3910-0FAE-16DA4A277D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8F0BC-1BE1-5A29-B9DE-E16A03DCF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16788-5B14-E578-CF5E-FBA7E5C5602B}"/>
              </a:ext>
            </a:extLst>
          </p:cNvPr>
          <p:cNvSpPr>
            <a:spLocks noGrp="1"/>
          </p:cNvSpPr>
          <p:nvPr>
            <p:ph type="body" idx="1"/>
          </p:nvPr>
        </p:nvSpPr>
        <p:spPr/>
        <p:txBody>
          <a:bodyPr/>
          <a:lstStyle/>
          <a:p>
            <a:r>
              <a:rPr lang="en-GB" dirty="0"/>
              <a:t>Mohammad – Basic flask setup + showcase </a:t>
            </a:r>
          </a:p>
        </p:txBody>
      </p:sp>
      <p:sp>
        <p:nvSpPr>
          <p:cNvPr id="4" name="Slide Number Placeholder 3">
            <a:extLst>
              <a:ext uri="{FF2B5EF4-FFF2-40B4-BE49-F238E27FC236}">
                <a16:creationId xmlns:a16="http://schemas.microsoft.com/office/drawing/2014/main" id="{9C696050-D877-624C-D7E5-67F6919C4FBC}"/>
              </a:ext>
            </a:extLst>
          </p:cNvPr>
          <p:cNvSpPr>
            <a:spLocks noGrp="1"/>
          </p:cNvSpPr>
          <p:nvPr>
            <p:ph type="sldNum" sz="quarter" idx="5"/>
          </p:nvPr>
        </p:nvSpPr>
        <p:spPr/>
        <p:txBody>
          <a:bodyPr/>
          <a:lstStyle/>
          <a:p>
            <a:fld id="{4BBE6DAB-BA2A-254E-BFAF-DE4B194464C8}" type="slidenum">
              <a:rPr lang="en-GB" smtClean="0"/>
              <a:t>6</a:t>
            </a:fld>
            <a:endParaRPr lang="en-GB"/>
          </a:p>
        </p:txBody>
      </p:sp>
    </p:spTree>
    <p:extLst>
      <p:ext uri="{BB962C8B-B14F-4D97-AF65-F5344CB8AC3E}">
        <p14:creationId xmlns:p14="http://schemas.microsoft.com/office/powerpoint/2010/main" val="311507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0BFA7-2F87-89DB-F3E6-36E26AB4D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F260D-3B65-8592-4EAE-C939F3EE4D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C02FC-A7D4-6B5D-DB1F-1E526267BACD}"/>
              </a:ext>
            </a:extLst>
          </p:cNvPr>
          <p:cNvSpPr>
            <a:spLocks noGrp="1"/>
          </p:cNvSpPr>
          <p:nvPr>
            <p:ph type="body" idx="1"/>
          </p:nvPr>
        </p:nvSpPr>
        <p:spPr/>
        <p:txBody>
          <a:bodyPr/>
          <a:lstStyle/>
          <a:p>
            <a:r>
              <a:rPr lang="en-GB" dirty="0"/>
              <a:t>QR to repo + Any questions </a:t>
            </a:r>
          </a:p>
        </p:txBody>
      </p:sp>
      <p:sp>
        <p:nvSpPr>
          <p:cNvPr id="4" name="Slide Number Placeholder 3">
            <a:extLst>
              <a:ext uri="{FF2B5EF4-FFF2-40B4-BE49-F238E27FC236}">
                <a16:creationId xmlns:a16="http://schemas.microsoft.com/office/drawing/2014/main" id="{CF2ACD31-9E81-7DE4-810D-EA24DD7BD02F}"/>
              </a:ext>
            </a:extLst>
          </p:cNvPr>
          <p:cNvSpPr>
            <a:spLocks noGrp="1"/>
          </p:cNvSpPr>
          <p:nvPr>
            <p:ph type="sldNum" sz="quarter" idx="5"/>
          </p:nvPr>
        </p:nvSpPr>
        <p:spPr/>
        <p:txBody>
          <a:bodyPr/>
          <a:lstStyle/>
          <a:p>
            <a:fld id="{4BBE6DAB-BA2A-254E-BFAF-DE4B194464C8}" type="slidenum">
              <a:rPr lang="en-GB" smtClean="0"/>
              <a:t>7</a:t>
            </a:fld>
            <a:endParaRPr lang="en-GB"/>
          </a:p>
        </p:txBody>
      </p:sp>
    </p:spTree>
    <p:extLst>
      <p:ext uri="{BB962C8B-B14F-4D97-AF65-F5344CB8AC3E}">
        <p14:creationId xmlns:p14="http://schemas.microsoft.com/office/powerpoint/2010/main" val="863745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AAD6-8C91-3476-2101-F254F6BA0F2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6A8AD75C-5289-A0C6-FF7A-3F8811C8C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742DA37-3E11-67B4-8CF5-BC642D941C93}"/>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443690AC-F5B3-B9EC-C78D-74C368B2B6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C1D13-6544-EA81-EF34-05D047C91E22}"/>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195047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92C6-F764-31DA-4A73-7A26E76E295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FB3794E-7A3D-51E8-6315-B23BA8449A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EABD36C-0864-1288-989D-22311DA0ACA2}"/>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9361C9CB-FAAD-8E7C-F347-138E1BA085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061BDA-D263-7657-0653-8DF0A6FBE7F3}"/>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632020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FD726-1B10-A2AC-A7CA-A1032B6519A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A4DA8344-0826-0552-F929-D3CF96B93E7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3E33C4C-CF0D-5FA9-7138-87C15A77AF17}"/>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C73FF142-AC0A-E02A-DB97-6BEF0977B8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09AE58-6E2E-F3D3-6877-C63769AE4278}"/>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406872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EBCB-A7A8-F207-2476-40DC3C9BEF7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6616D86-D0A6-4499-8D9B-44FCE40A1E5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0A2CA5-71BE-0E37-7311-F30A8045CDE9}"/>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50D8713D-91B8-BA7D-195E-D351F3D55A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375306-6579-7AA6-523F-2242B04BF7E1}"/>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5552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72C0-ED6F-8453-723B-E2D3FE5540E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85B388-D9B0-51E6-BFE8-8BC1B2378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A63B5A-1F85-05B9-3483-A71208F0811B}"/>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4C0B7421-42A0-F4B1-C520-14D0B50316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48E5E8-FD17-A218-EDE2-FA77665756F8}"/>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426353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2748-14E9-6AD4-24DA-A3E42145F60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5308E1B-F683-5A37-1284-E3175EEE63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275DF69-3363-23AC-60C9-2649BEC5AB3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A635153-FF23-41F1-D58D-D199CD47F8E0}"/>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0CE827F1-F668-9D8D-1042-4DD76000D5A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9E2BE5-FAD1-6BD8-D7F3-41DC9FC6BCE3}"/>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65874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FB00-7FE5-FADD-8556-C4230455A67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8E0E4B4C-D733-26E6-8050-99A0D88E6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80B4F52-903A-8F3D-6635-C251867CFF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8028E42-B288-1277-F9ED-5A31F9D74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6C39F3A-B8AA-6D91-39C5-237C5F05FE9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69A15AD2-5B72-766E-96EC-AA3DD0B18945}"/>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8" name="Footer Placeholder 7">
            <a:extLst>
              <a:ext uri="{FF2B5EF4-FFF2-40B4-BE49-F238E27FC236}">
                <a16:creationId xmlns:a16="http://schemas.microsoft.com/office/drawing/2014/main" id="{9CC467EC-79A3-A866-20BC-A338B323F4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6E82C57-14AC-38AA-1DF3-5563184638B6}"/>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00449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F33DD-1324-F0F4-A620-42A7C69508A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59D422F-77BD-BC4D-BC42-AC416E1F43D2}"/>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4" name="Footer Placeholder 3">
            <a:extLst>
              <a:ext uri="{FF2B5EF4-FFF2-40B4-BE49-F238E27FC236}">
                <a16:creationId xmlns:a16="http://schemas.microsoft.com/office/drawing/2014/main" id="{43FC8FA7-2867-9FCC-EB4C-25C8AF02C4C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7999E6A-0364-2303-B701-8768E36C0641}"/>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13873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B636AA-D528-9CE7-FC97-8100385EFBD3}"/>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3" name="Footer Placeholder 2">
            <a:extLst>
              <a:ext uri="{FF2B5EF4-FFF2-40B4-BE49-F238E27FC236}">
                <a16:creationId xmlns:a16="http://schemas.microsoft.com/office/drawing/2014/main" id="{C2A25505-71ED-8B54-A1F9-6BF790DE9A6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BD0ED20-E9D1-B3D6-B88B-B946B5B2DB5B}"/>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390733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93FE-451C-2934-9341-5E4F44168D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253E9142-76DF-C192-99EC-2FF13883F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9C2A9BD-3494-A487-77C4-5DF7F8EA81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EFFE10-ECE0-5D6F-E00C-1B13813E8E06}"/>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4262C0F1-8B50-647A-C30E-BA6C73DC36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FD433F-738B-698E-8E54-07536990C362}"/>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341969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3470-DD2B-908E-FECA-DCCCCB5A8DA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8337B2-CC64-839F-19D9-F378DE4EB9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1657B79-C368-BFF3-9772-6CEE2518B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76A8134-546C-BE83-F9CF-2EABF6F5B8DD}"/>
              </a:ext>
            </a:extLst>
          </p:cNvPr>
          <p:cNvSpPr>
            <a:spLocks noGrp="1"/>
          </p:cNvSpPr>
          <p:nvPr>
            <p:ph type="dt" sz="half" idx="10"/>
          </p:nvPr>
        </p:nvSpPr>
        <p:spPr/>
        <p:txBody>
          <a:bodyPr/>
          <a:lstStyle/>
          <a:p>
            <a:fld id="{8E345D50-9CFB-ED45-9884-CE62D5A8A54D}" type="datetimeFigureOut">
              <a:rPr lang="en-GB" smtClean="0"/>
              <a:t>12/02/2024</a:t>
            </a:fld>
            <a:endParaRPr lang="en-GB"/>
          </a:p>
        </p:txBody>
      </p:sp>
      <p:sp>
        <p:nvSpPr>
          <p:cNvPr id="6" name="Footer Placeholder 5">
            <a:extLst>
              <a:ext uri="{FF2B5EF4-FFF2-40B4-BE49-F238E27FC236}">
                <a16:creationId xmlns:a16="http://schemas.microsoft.com/office/drawing/2014/main" id="{247738DE-7B05-499C-4A34-248B12D6BD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A198A3-9F22-D2DE-FD93-AD5A561C5D37}"/>
              </a:ext>
            </a:extLst>
          </p:cNvPr>
          <p:cNvSpPr>
            <a:spLocks noGrp="1"/>
          </p:cNvSpPr>
          <p:nvPr>
            <p:ph type="sldNum" sz="quarter" idx="12"/>
          </p:nvPr>
        </p:nvSpPr>
        <p:spPr/>
        <p:txBody>
          <a:bodyPr/>
          <a:lstStyle/>
          <a:p>
            <a:fld id="{21B99533-CB9C-BF4A-9D9D-A756D462B8DD}" type="slidenum">
              <a:rPr lang="en-GB" smtClean="0"/>
              <a:t>‹#›</a:t>
            </a:fld>
            <a:endParaRPr lang="en-GB"/>
          </a:p>
        </p:txBody>
      </p:sp>
    </p:spTree>
    <p:extLst>
      <p:ext uri="{BB962C8B-B14F-4D97-AF65-F5344CB8AC3E}">
        <p14:creationId xmlns:p14="http://schemas.microsoft.com/office/powerpoint/2010/main" val="2852851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0F8AF3-6136-6933-D072-2D418B1A06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21C190C-6A61-EF16-A4C3-B6198097B3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7841E9A-C8DB-7A30-91C8-3C573940E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45D50-9CFB-ED45-9884-CE62D5A8A54D}" type="datetimeFigureOut">
              <a:rPr lang="en-GB" smtClean="0"/>
              <a:t>12/02/2024</a:t>
            </a:fld>
            <a:endParaRPr lang="en-GB"/>
          </a:p>
        </p:txBody>
      </p:sp>
      <p:sp>
        <p:nvSpPr>
          <p:cNvPr id="5" name="Footer Placeholder 4">
            <a:extLst>
              <a:ext uri="{FF2B5EF4-FFF2-40B4-BE49-F238E27FC236}">
                <a16:creationId xmlns:a16="http://schemas.microsoft.com/office/drawing/2014/main" id="{6D1996EC-BB12-418F-BF91-8AFB02133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77C69E5-C9A9-39BA-BA12-2368083A5E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99533-CB9C-BF4A-9D9D-A756D462B8DD}" type="slidenum">
              <a:rPr lang="en-GB" smtClean="0"/>
              <a:t>‹#›</a:t>
            </a:fld>
            <a:endParaRPr lang="en-GB"/>
          </a:p>
        </p:txBody>
      </p:sp>
    </p:spTree>
    <p:extLst>
      <p:ext uri="{BB962C8B-B14F-4D97-AF65-F5344CB8AC3E}">
        <p14:creationId xmlns:p14="http://schemas.microsoft.com/office/powerpoint/2010/main" val="2644972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table with various garmin fitness trackers and smart watches&#10;&#10;Description automatically generated with medium confidence">
            <a:extLst>
              <a:ext uri="{FF2B5EF4-FFF2-40B4-BE49-F238E27FC236}">
                <a16:creationId xmlns:a16="http://schemas.microsoft.com/office/drawing/2014/main" id="{7D6059AF-6F04-359C-77D5-F7A1DD1F18F6}"/>
              </a:ext>
            </a:extLst>
          </p:cNvPr>
          <p:cNvPicPr>
            <a:picLocks noChangeAspect="1"/>
          </p:cNvPicPr>
          <p:nvPr/>
        </p:nvPicPr>
        <p:blipFill rotWithShape="1">
          <a:blip r:embed="rId3"/>
          <a:srcRect l="10761" t="10933" r="350" b="7066"/>
          <a:stretch/>
        </p:blipFill>
        <p:spPr>
          <a:xfrm>
            <a:off x="-1338122" y="0"/>
            <a:ext cx="7434122" cy="6858000"/>
          </a:xfrm>
          <a:prstGeom prst="rect">
            <a:avLst/>
          </a:prstGeom>
        </p:spPr>
      </p:pic>
      <p:pic>
        <p:nvPicPr>
          <p:cNvPr id="5" name="Picture 4" descr="A book with a person running on it&#10;&#10;Description automatically generated">
            <a:extLst>
              <a:ext uri="{FF2B5EF4-FFF2-40B4-BE49-F238E27FC236}">
                <a16:creationId xmlns:a16="http://schemas.microsoft.com/office/drawing/2014/main" id="{54891B91-27CB-86BC-5325-9DF56B44795E}"/>
              </a:ext>
            </a:extLst>
          </p:cNvPr>
          <p:cNvPicPr>
            <a:picLocks noChangeAspect="1"/>
          </p:cNvPicPr>
          <p:nvPr/>
        </p:nvPicPr>
        <p:blipFill rotWithShape="1">
          <a:blip r:embed="rId4"/>
          <a:srcRect l="3110" r="8001"/>
          <a:stretch/>
        </p:blipFill>
        <p:spPr>
          <a:xfrm>
            <a:off x="6096000" y="0"/>
            <a:ext cx="6096000" cy="6858000"/>
          </a:xfrm>
          <a:prstGeom prst="rect">
            <a:avLst/>
          </a:prstGeom>
        </p:spPr>
      </p:pic>
      <p:sp>
        <p:nvSpPr>
          <p:cNvPr id="7" name="TextBox 6">
            <a:extLst>
              <a:ext uri="{FF2B5EF4-FFF2-40B4-BE49-F238E27FC236}">
                <a16:creationId xmlns:a16="http://schemas.microsoft.com/office/drawing/2014/main" id="{F975B024-3051-D0E1-4E8C-458D69954DE4}"/>
              </a:ext>
            </a:extLst>
          </p:cNvPr>
          <p:cNvSpPr txBox="1"/>
          <p:nvPr/>
        </p:nvSpPr>
        <p:spPr>
          <a:xfrm>
            <a:off x="4436534" y="4969933"/>
            <a:ext cx="6773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NIDA</a:t>
            </a:r>
          </a:p>
        </p:txBody>
      </p:sp>
      <p:sp>
        <p:nvSpPr>
          <p:cNvPr id="8" name="TextBox 7">
            <a:extLst>
              <a:ext uri="{FF2B5EF4-FFF2-40B4-BE49-F238E27FC236}">
                <a16:creationId xmlns:a16="http://schemas.microsoft.com/office/drawing/2014/main" id="{E96FB100-84EB-6FCA-4386-583BDFAD3645}"/>
              </a:ext>
            </a:extLst>
          </p:cNvPr>
          <p:cNvSpPr txBox="1"/>
          <p:nvPr/>
        </p:nvSpPr>
        <p:spPr>
          <a:xfrm>
            <a:off x="643467" y="491067"/>
            <a:ext cx="6773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SUM</a:t>
            </a:r>
          </a:p>
        </p:txBody>
      </p:sp>
      <p:sp>
        <p:nvSpPr>
          <p:cNvPr id="9" name="TextBox 8">
            <a:extLst>
              <a:ext uri="{FF2B5EF4-FFF2-40B4-BE49-F238E27FC236}">
                <a16:creationId xmlns:a16="http://schemas.microsoft.com/office/drawing/2014/main" id="{C7C52845-E499-D369-FE4D-30186C8D992C}"/>
              </a:ext>
            </a:extLst>
          </p:cNvPr>
          <p:cNvSpPr txBox="1"/>
          <p:nvPr/>
        </p:nvSpPr>
        <p:spPr>
          <a:xfrm>
            <a:off x="795867" y="4692934"/>
            <a:ext cx="7535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AYSHA</a:t>
            </a:r>
          </a:p>
        </p:txBody>
      </p:sp>
      <p:sp>
        <p:nvSpPr>
          <p:cNvPr id="10" name="TextBox 9">
            <a:extLst>
              <a:ext uri="{FF2B5EF4-FFF2-40B4-BE49-F238E27FC236}">
                <a16:creationId xmlns:a16="http://schemas.microsoft.com/office/drawing/2014/main" id="{1977D80A-A66C-904A-6625-795A4CCEB74E}"/>
              </a:ext>
            </a:extLst>
          </p:cNvPr>
          <p:cNvSpPr txBox="1"/>
          <p:nvPr/>
        </p:nvSpPr>
        <p:spPr>
          <a:xfrm>
            <a:off x="2150534" y="5314666"/>
            <a:ext cx="1236133" cy="276999"/>
          </a:xfrm>
          <a:prstGeom prst="rect">
            <a:avLst/>
          </a:prstGeom>
          <a:solidFill>
            <a:schemeClr val="tx1"/>
          </a:solidFill>
        </p:spPr>
        <p:txBody>
          <a:bodyPr wrap="square" rtlCol="0">
            <a:spAutoFit/>
          </a:bodyPr>
          <a:lstStyle/>
          <a:p>
            <a:pPr algn="ctr"/>
            <a:r>
              <a:rPr lang="en-GB" sz="1200" dirty="0">
                <a:solidFill>
                  <a:schemeClr val="bg1"/>
                </a:solidFill>
                <a:latin typeface="American Typewriter" panose="02090604020004020304" pitchFamily="18" charset="77"/>
              </a:rPr>
              <a:t>MOHAMMED</a:t>
            </a:r>
          </a:p>
        </p:txBody>
      </p:sp>
    </p:spTree>
    <p:extLst>
      <p:ext uri="{BB962C8B-B14F-4D97-AF65-F5344CB8AC3E}">
        <p14:creationId xmlns:p14="http://schemas.microsoft.com/office/powerpoint/2010/main" val="984499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4F906C-2311-43AF-4C26-33361F324037}"/>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A1DF83E-BDD9-22AA-A532-CDD6646943F7}"/>
              </a:ext>
            </a:extLst>
          </p:cNvPr>
          <p:cNvSpPr txBox="1"/>
          <p:nvPr/>
        </p:nvSpPr>
        <p:spPr>
          <a:xfrm>
            <a:off x="420623" y="512064"/>
            <a:ext cx="4725461" cy="369332"/>
          </a:xfrm>
          <a:prstGeom prst="rect">
            <a:avLst/>
          </a:prstGeom>
          <a:noFill/>
        </p:spPr>
        <p:txBody>
          <a:bodyPr wrap="none" rtlCol="0">
            <a:spAutoFit/>
          </a:bodyPr>
          <a:lstStyle/>
          <a:p>
            <a:pPr algn="ctr"/>
            <a:r>
              <a:rPr lang="en-GB" dirty="0"/>
              <a:t>This is the story of a man and his one true love…</a:t>
            </a:r>
          </a:p>
        </p:txBody>
      </p:sp>
      <p:pic>
        <p:nvPicPr>
          <p:cNvPr id="6" name="Picture 5">
            <a:extLst>
              <a:ext uri="{FF2B5EF4-FFF2-40B4-BE49-F238E27FC236}">
                <a16:creationId xmlns:a16="http://schemas.microsoft.com/office/drawing/2014/main" id="{A3580BCE-1EAB-601B-EA57-EE027CCA6B38}"/>
              </a:ext>
            </a:extLst>
          </p:cNvPr>
          <p:cNvPicPr>
            <a:picLocks noChangeAspect="1"/>
          </p:cNvPicPr>
          <p:nvPr/>
        </p:nvPicPr>
        <p:blipFill>
          <a:blip r:embed="rId3"/>
          <a:stretch>
            <a:fillRect/>
          </a:stretch>
        </p:blipFill>
        <p:spPr>
          <a:xfrm>
            <a:off x="420623" y="881396"/>
            <a:ext cx="4725461" cy="4725461"/>
          </a:xfrm>
          <a:prstGeom prst="rect">
            <a:avLst/>
          </a:prstGeom>
        </p:spPr>
      </p:pic>
      <p:sp>
        <p:nvSpPr>
          <p:cNvPr id="9" name="TextBox 8">
            <a:extLst>
              <a:ext uri="{FF2B5EF4-FFF2-40B4-BE49-F238E27FC236}">
                <a16:creationId xmlns:a16="http://schemas.microsoft.com/office/drawing/2014/main" id="{898D98F3-C6AE-7C53-9496-9CC495327D84}"/>
              </a:ext>
            </a:extLst>
          </p:cNvPr>
          <p:cNvSpPr txBox="1"/>
          <p:nvPr/>
        </p:nvSpPr>
        <p:spPr>
          <a:xfrm>
            <a:off x="1747716" y="5626730"/>
            <a:ext cx="2071273" cy="369332"/>
          </a:xfrm>
          <a:prstGeom prst="rect">
            <a:avLst/>
          </a:prstGeom>
          <a:noFill/>
        </p:spPr>
        <p:txBody>
          <a:bodyPr wrap="none" rtlCol="0">
            <a:spAutoFit/>
          </a:bodyPr>
          <a:lstStyle/>
          <a:p>
            <a:r>
              <a:rPr lang="en-GB" dirty="0"/>
              <a:t>… his fitness tracker.</a:t>
            </a:r>
          </a:p>
        </p:txBody>
      </p:sp>
      <p:sp>
        <p:nvSpPr>
          <p:cNvPr id="12" name="TextBox 11">
            <a:extLst>
              <a:ext uri="{FF2B5EF4-FFF2-40B4-BE49-F238E27FC236}">
                <a16:creationId xmlns:a16="http://schemas.microsoft.com/office/drawing/2014/main" id="{8BB4A3C8-C65D-F150-C9B8-82E1B93D68E6}"/>
              </a:ext>
            </a:extLst>
          </p:cNvPr>
          <p:cNvSpPr txBox="1"/>
          <p:nvPr/>
        </p:nvSpPr>
        <p:spPr>
          <a:xfrm>
            <a:off x="10773061" y="2517306"/>
            <a:ext cx="873957" cy="200055"/>
          </a:xfrm>
          <a:prstGeom prst="rect">
            <a:avLst/>
          </a:prstGeom>
          <a:noFill/>
        </p:spPr>
        <p:txBody>
          <a:bodyPr wrap="none" rtlCol="0">
            <a:spAutoFit/>
          </a:bodyPr>
          <a:lstStyle/>
          <a:p>
            <a:r>
              <a:rPr lang="en-GB" sz="700" dirty="0"/>
              <a:t>Source: </a:t>
            </a:r>
            <a:r>
              <a:rPr lang="en-GB" sz="700" dirty="0" err="1"/>
              <a:t>Dataportal</a:t>
            </a:r>
            <a:endParaRPr lang="en-GB" sz="700" dirty="0"/>
          </a:p>
        </p:txBody>
      </p:sp>
      <p:sp>
        <p:nvSpPr>
          <p:cNvPr id="15" name="TextBox 14">
            <a:extLst>
              <a:ext uri="{FF2B5EF4-FFF2-40B4-BE49-F238E27FC236}">
                <a16:creationId xmlns:a16="http://schemas.microsoft.com/office/drawing/2014/main" id="{D1C93739-2AC4-EEC3-7269-896BB044CDDA}"/>
              </a:ext>
            </a:extLst>
          </p:cNvPr>
          <p:cNvSpPr txBox="1"/>
          <p:nvPr/>
        </p:nvSpPr>
        <p:spPr>
          <a:xfrm>
            <a:off x="6554849" y="645216"/>
            <a:ext cx="2316660" cy="1107996"/>
          </a:xfrm>
          <a:prstGeom prst="rect">
            <a:avLst/>
          </a:prstGeom>
          <a:noFill/>
        </p:spPr>
        <p:txBody>
          <a:bodyPr wrap="none" rtlCol="0">
            <a:spAutoFit/>
          </a:bodyPr>
          <a:lstStyle/>
          <a:p>
            <a:r>
              <a:rPr lang="en-GB" sz="6600" b="1" dirty="0">
                <a:solidFill>
                  <a:srgbClr val="013047"/>
                </a:solidFill>
              </a:rPr>
              <a:t>12.2%</a:t>
            </a:r>
          </a:p>
        </p:txBody>
      </p:sp>
      <p:sp>
        <p:nvSpPr>
          <p:cNvPr id="16" name="TextBox 15">
            <a:extLst>
              <a:ext uri="{FF2B5EF4-FFF2-40B4-BE49-F238E27FC236}">
                <a16:creationId xmlns:a16="http://schemas.microsoft.com/office/drawing/2014/main" id="{4905483B-D87A-83A8-B7B4-7E2C195FA6BF}"/>
              </a:ext>
            </a:extLst>
          </p:cNvPr>
          <p:cNvSpPr txBox="1"/>
          <p:nvPr/>
        </p:nvSpPr>
        <p:spPr>
          <a:xfrm>
            <a:off x="8871509" y="890768"/>
            <a:ext cx="1524000" cy="646331"/>
          </a:xfrm>
          <a:prstGeom prst="rect">
            <a:avLst/>
          </a:prstGeom>
          <a:noFill/>
        </p:spPr>
        <p:txBody>
          <a:bodyPr wrap="square" rtlCol="0">
            <a:spAutoFit/>
          </a:bodyPr>
          <a:lstStyle/>
          <a:p>
            <a:r>
              <a:rPr lang="en-GB" sz="1200" dirty="0"/>
              <a:t>of Americans use a smartwatch or a fitness tracker.</a:t>
            </a:r>
          </a:p>
        </p:txBody>
      </p:sp>
      <p:sp>
        <p:nvSpPr>
          <p:cNvPr id="17" name="TextBox 16">
            <a:extLst>
              <a:ext uri="{FF2B5EF4-FFF2-40B4-BE49-F238E27FC236}">
                <a16:creationId xmlns:a16="http://schemas.microsoft.com/office/drawing/2014/main" id="{2FC19869-02DE-5E8B-2F23-28C39D335D22}"/>
              </a:ext>
            </a:extLst>
          </p:cNvPr>
          <p:cNvSpPr txBox="1"/>
          <p:nvPr/>
        </p:nvSpPr>
        <p:spPr>
          <a:xfrm>
            <a:off x="9551934" y="1635448"/>
            <a:ext cx="2316660" cy="1107996"/>
          </a:xfrm>
          <a:prstGeom prst="rect">
            <a:avLst/>
          </a:prstGeom>
          <a:noFill/>
        </p:spPr>
        <p:txBody>
          <a:bodyPr wrap="none" rtlCol="0">
            <a:spAutoFit/>
          </a:bodyPr>
          <a:lstStyle/>
          <a:p>
            <a:r>
              <a:rPr lang="en-GB" sz="6600" b="1" dirty="0">
                <a:solidFill>
                  <a:srgbClr val="109598"/>
                </a:solidFill>
              </a:rPr>
              <a:t>14.4%</a:t>
            </a:r>
          </a:p>
        </p:txBody>
      </p:sp>
      <p:sp>
        <p:nvSpPr>
          <p:cNvPr id="18" name="TextBox 17">
            <a:extLst>
              <a:ext uri="{FF2B5EF4-FFF2-40B4-BE49-F238E27FC236}">
                <a16:creationId xmlns:a16="http://schemas.microsoft.com/office/drawing/2014/main" id="{106DC527-3239-D564-3D0A-292BD2F6E568}"/>
              </a:ext>
            </a:extLst>
          </p:cNvPr>
          <p:cNvSpPr txBox="1"/>
          <p:nvPr/>
        </p:nvSpPr>
        <p:spPr>
          <a:xfrm>
            <a:off x="7793665" y="1904855"/>
            <a:ext cx="1839844" cy="646331"/>
          </a:xfrm>
          <a:prstGeom prst="rect">
            <a:avLst/>
          </a:prstGeom>
          <a:noFill/>
        </p:spPr>
        <p:txBody>
          <a:bodyPr wrap="square" rtlCol="0">
            <a:spAutoFit/>
          </a:bodyPr>
          <a:lstStyle/>
          <a:p>
            <a:pPr algn="r"/>
            <a:r>
              <a:rPr lang="en-GB" sz="1200" dirty="0"/>
              <a:t>World’s population in 2023 that used a smart wristband device</a:t>
            </a:r>
          </a:p>
        </p:txBody>
      </p:sp>
      <p:pic>
        <p:nvPicPr>
          <p:cNvPr id="19" name="Picture 18">
            <a:extLst>
              <a:ext uri="{FF2B5EF4-FFF2-40B4-BE49-F238E27FC236}">
                <a16:creationId xmlns:a16="http://schemas.microsoft.com/office/drawing/2014/main" id="{AD70F29B-9632-186C-2F73-6143E06730F6}"/>
              </a:ext>
            </a:extLst>
          </p:cNvPr>
          <p:cNvPicPr>
            <a:picLocks noChangeAspect="1"/>
          </p:cNvPicPr>
          <p:nvPr/>
        </p:nvPicPr>
        <p:blipFill>
          <a:blip r:embed="rId4"/>
          <a:stretch>
            <a:fillRect/>
          </a:stretch>
        </p:blipFill>
        <p:spPr>
          <a:xfrm>
            <a:off x="6558082" y="2851182"/>
            <a:ext cx="5213295" cy="2979025"/>
          </a:xfrm>
          <a:prstGeom prst="rect">
            <a:avLst/>
          </a:prstGeom>
        </p:spPr>
      </p:pic>
    </p:spTree>
    <p:extLst>
      <p:ext uri="{BB962C8B-B14F-4D97-AF65-F5344CB8AC3E}">
        <p14:creationId xmlns:p14="http://schemas.microsoft.com/office/powerpoint/2010/main" val="3322840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91563-973F-423C-AFCF-29C13FD4E773}"/>
            </a:ext>
          </a:extLst>
        </p:cNvPr>
        <p:cNvGrpSpPr/>
        <p:nvPr/>
      </p:nvGrpSpPr>
      <p:grpSpPr>
        <a:xfrm>
          <a:off x="0" y="0"/>
          <a:ext cx="0" cy="0"/>
          <a:chOff x="0" y="0"/>
          <a:chExt cx="0" cy="0"/>
        </a:xfrm>
      </p:grpSpPr>
      <p:pic>
        <p:nvPicPr>
          <p:cNvPr id="33" name="Picture 32">
            <a:extLst>
              <a:ext uri="{FF2B5EF4-FFF2-40B4-BE49-F238E27FC236}">
                <a16:creationId xmlns:a16="http://schemas.microsoft.com/office/drawing/2014/main" id="{57589BA0-1E7A-1BE7-F23B-34BC8E28F21C}"/>
              </a:ext>
            </a:extLst>
          </p:cNvPr>
          <p:cNvPicPr>
            <a:picLocks noChangeAspect="1"/>
          </p:cNvPicPr>
          <p:nvPr/>
        </p:nvPicPr>
        <p:blipFill>
          <a:blip r:embed="rId3"/>
          <a:stretch>
            <a:fillRect/>
          </a:stretch>
        </p:blipFill>
        <p:spPr>
          <a:xfrm>
            <a:off x="347270" y="3803376"/>
            <a:ext cx="1782169" cy="3056247"/>
          </a:xfrm>
          <a:prstGeom prst="rect">
            <a:avLst/>
          </a:prstGeom>
        </p:spPr>
      </p:pic>
      <p:sp>
        <p:nvSpPr>
          <p:cNvPr id="2" name="Rectangle 1">
            <a:extLst>
              <a:ext uri="{FF2B5EF4-FFF2-40B4-BE49-F238E27FC236}">
                <a16:creationId xmlns:a16="http://schemas.microsoft.com/office/drawing/2014/main" id="{DE0FD8BD-DF2E-71C3-9A16-A6E4BA506512}"/>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E8F89A73-BEFD-C241-C8EC-B5C09C9B9F37}"/>
              </a:ext>
            </a:extLst>
          </p:cNvPr>
          <p:cNvSpPr txBox="1"/>
          <p:nvPr/>
        </p:nvSpPr>
        <p:spPr>
          <a:xfrm>
            <a:off x="336691" y="534887"/>
            <a:ext cx="2110771" cy="369332"/>
          </a:xfrm>
          <a:prstGeom prst="rect">
            <a:avLst/>
          </a:prstGeom>
          <a:solidFill>
            <a:srgbClr val="013047"/>
          </a:solidFill>
        </p:spPr>
        <p:txBody>
          <a:bodyPr wrap="none" rtlCol="0">
            <a:spAutoFit/>
          </a:bodyPr>
          <a:lstStyle/>
          <a:p>
            <a:r>
              <a:rPr lang="en-GB" b="1" dirty="0">
                <a:solidFill>
                  <a:schemeClr val="bg1"/>
                </a:solidFill>
              </a:rPr>
              <a:t>PROJECT OVERVIEW</a:t>
            </a:r>
          </a:p>
        </p:txBody>
      </p:sp>
      <p:sp>
        <p:nvSpPr>
          <p:cNvPr id="6" name="TextBox 5">
            <a:extLst>
              <a:ext uri="{FF2B5EF4-FFF2-40B4-BE49-F238E27FC236}">
                <a16:creationId xmlns:a16="http://schemas.microsoft.com/office/drawing/2014/main" id="{2BAAC073-6FA0-A9F9-9462-8220FC5D8F22}"/>
              </a:ext>
            </a:extLst>
          </p:cNvPr>
          <p:cNvSpPr txBox="1"/>
          <p:nvPr/>
        </p:nvSpPr>
        <p:spPr>
          <a:xfrm>
            <a:off x="270933" y="922361"/>
            <a:ext cx="5109599" cy="2893100"/>
          </a:xfrm>
          <a:prstGeom prst="rect">
            <a:avLst/>
          </a:prstGeom>
          <a:noFill/>
          <a:ln>
            <a:noFill/>
          </a:ln>
        </p:spPr>
        <p:txBody>
          <a:bodyPr wrap="square" rtlCol="0">
            <a:spAutoFit/>
          </a:bodyPr>
          <a:lstStyle/>
          <a:p>
            <a:pPr algn="l"/>
            <a:endParaRPr lang="en-GB" sz="1400" dirty="0">
              <a:solidFill>
                <a:srgbClr val="0D0D0D"/>
              </a:solidFill>
            </a:endParaRPr>
          </a:p>
          <a:p>
            <a:pPr algn="l"/>
            <a:endParaRPr lang="en-GB" sz="1400" b="0" i="0" dirty="0">
              <a:solidFill>
                <a:srgbClr val="0D0D0D"/>
              </a:solidFill>
              <a:effectLst/>
            </a:endParaRPr>
          </a:p>
          <a:p>
            <a:pPr algn="l"/>
            <a:r>
              <a:rPr lang="en-GB" sz="1400" b="0" i="0" dirty="0">
                <a:solidFill>
                  <a:srgbClr val="0D0D0D"/>
                </a:solidFill>
                <a:effectLst/>
              </a:rPr>
              <a:t>Develop a data engineering solution to analyse fitness patterns from Garmin wearable devices.</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Anonymized data from a Garmin Connect watch, used with consent.</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To structure rich datasets into a database, enabling potential visualization and tracking of health and fitness.</a:t>
            </a:r>
          </a:p>
        </p:txBody>
      </p:sp>
      <p:sp>
        <p:nvSpPr>
          <p:cNvPr id="14" name="TextBox 13">
            <a:extLst>
              <a:ext uri="{FF2B5EF4-FFF2-40B4-BE49-F238E27FC236}">
                <a16:creationId xmlns:a16="http://schemas.microsoft.com/office/drawing/2014/main" id="{84CA11E7-5FEA-5CFE-ECEA-F5D4C35CEF32}"/>
              </a:ext>
            </a:extLst>
          </p:cNvPr>
          <p:cNvSpPr txBox="1"/>
          <p:nvPr/>
        </p:nvSpPr>
        <p:spPr>
          <a:xfrm>
            <a:off x="2745530" y="4465072"/>
            <a:ext cx="2655317" cy="2031325"/>
          </a:xfrm>
          <a:prstGeom prst="rect">
            <a:avLst/>
          </a:prstGeom>
          <a:noFill/>
        </p:spPr>
        <p:txBody>
          <a:bodyPr wrap="square">
            <a:spAutoFit/>
          </a:bodyPr>
          <a:lstStyle/>
          <a:p>
            <a:pPr algn="l"/>
            <a:r>
              <a:rPr lang="en-GB" sz="1400" b="0" i="0" dirty="0">
                <a:solidFill>
                  <a:srgbClr val="0D0D0D"/>
                </a:solidFill>
                <a:effectLst/>
              </a:rPr>
              <a:t>Strict adherence to privacy, with no personally identifiable information (PII) used.</a:t>
            </a:r>
          </a:p>
          <a:p>
            <a:pPr algn="l"/>
            <a:endParaRPr lang="en-GB" sz="1400" b="0" i="0" dirty="0">
              <a:solidFill>
                <a:srgbClr val="0D0D0D"/>
              </a:solidFill>
              <a:effectLst/>
            </a:endParaRPr>
          </a:p>
          <a:p>
            <a:pPr algn="l"/>
            <a:endParaRPr lang="en-GB" sz="1400" b="0" i="0" dirty="0">
              <a:solidFill>
                <a:srgbClr val="0D0D0D"/>
              </a:solidFill>
              <a:effectLst/>
            </a:endParaRPr>
          </a:p>
          <a:p>
            <a:pPr algn="l"/>
            <a:endParaRPr lang="en-GB" sz="1400" b="0" i="0" dirty="0">
              <a:solidFill>
                <a:srgbClr val="0D0D0D"/>
              </a:solidFill>
              <a:effectLst/>
            </a:endParaRPr>
          </a:p>
          <a:p>
            <a:pPr algn="l"/>
            <a:r>
              <a:rPr lang="en-GB" sz="1400" b="0" i="0" dirty="0">
                <a:solidFill>
                  <a:srgbClr val="0D0D0D"/>
                </a:solidFill>
                <a:effectLst/>
              </a:rPr>
              <a:t>Designed for expansion, adding more data under strict ethical standards.</a:t>
            </a:r>
          </a:p>
        </p:txBody>
      </p:sp>
      <p:sp>
        <p:nvSpPr>
          <p:cNvPr id="18" name="TextBox 17">
            <a:extLst>
              <a:ext uri="{FF2B5EF4-FFF2-40B4-BE49-F238E27FC236}">
                <a16:creationId xmlns:a16="http://schemas.microsoft.com/office/drawing/2014/main" id="{EF72E1A0-5A21-46ED-B105-39B30F52A099}"/>
              </a:ext>
            </a:extLst>
          </p:cNvPr>
          <p:cNvSpPr txBox="1"/>
          <p:nvPr/>
        </p:nvSpPr>
        <p:spPr>
          <a:xfrm>
            <a:off x="6639864" y="859065"/>
            <a:ext cx="5061356" cy="5139869"/>
          </a:xfrm>
          <a:prstGeom prst="rect">
            <a:avLst/>
          </a:prstGeom>
          <a:noFill/>
        </p:spPr>
        <p:txBody>
          <a:bodyPr wrap="square" rtlCol="0">
            <a:spAutoFit/>
          </a:bodyPr>
          <a:lstStyle/>
          <a:p>
            <a:pPr algn="l"/>
            <a:r>
              <a:rPr lang="en-GB" b="1" i="0" dirty="0">
                <a:solidFill>
                  <a:schemeClr val="bg1"/>
                </a:solidFill>
                <a:effectLst/>
              </a:rPr>
              <a:t>Ethical Considerations</a:t>
            </a:r>
          </a:p>
          <a:p>
            <a:pPr algn="l"/>
            <a:r>
              <a:rPr lang="en-GB" sz="1400" b="0" i="0" dirty="0">
                <a:solidFill>
                  <a:srgbClr val="0D0D0D"/>
                </a:solidFill>
                <a:effectLst/>
              </a:rPr>
              <a:t>Commitment to Privacy and Ethics in Data</a:t>
            </a:r>
          </a:p>
          <a:p>
            <a:pPr algn="l"/>
            <a:endParaRPr lang="en-GB" sz="1400" b="0" i="0" dirty="0">
              <a:solidFill>
                <a:srgbClr val="0D0D0D"/>
              </a:solidFill>
              <a:effectLst/>
            </a:endParaRPr>
          </a:p>
          <a:p>
            <a:pPr algn="l"/>
            <a:r>
              <a:rPr lang="en-GB" sz="1400" b="1" i="0" dirty="0">
                <a:solidFill>
                  <a:srgbClr val="8ECAE6"/>
                </a:solidFill>
                <a:effectLst/>
              </a:rPr>
              <a:t>Informed Consent</a:t>
            </a:r>
            <a:endParaRPr lang="en-GB" sz="1400" dirty="0">
              <a:solidFill>
                <a:srgbClr val="8ECAE6"/>
              </a:solidFill>
            </a:endParaRPr>
          </a:p>
          <a:p>
            <a:pPr algn="l"/>
            <a:r>
              <a:rPr lang="en-GB" sz="1400" b="0" i="0" dirty="0">
                <a:solidFill>
                  <a:srgbClr val="0D0D0D"/>
                </a:solidFill>
                <a:effectLst/>
              </a:rPr>
              <a:t>Data provided voluntarily for non-commercial use.</a:t>
            </a:r>
          </a:p>
          <a:p>
            <a:pPr algn="l"/>
            <a:r>
              <a:rPr lang="en-GB" sz="1400" b="1" i="0" dirty="0">
                <a:solidFill>
                  <a:srgbClr val="FC8500"/>
                </a:solidFill>
                <a:effectLst/>
              </a:rPr>
              <a:t>Anonymity</a:t>
            </a:r>
            <a:endParaRPr lang="en-GB" sz="1400" dirty="0">
              <a:solidFill>
                <a:srgbClr val="FC8500"/>
              </a:solidFill>
            </a:endParaRPr>
          </a:p>
          <a:p>
            <a:pPr algn="l"/>
            <a:r>
              <a:rPr lang="en-GB" sz="1400" b="0" i="0" dirty="0">
                <a:solidFill>
                  <a:srgbClr val="0D0D0D"/>
                </a:solidFill>
                <a:effectLst/>
              </a:rPr>
              <a:t>Analysis ensuring individual privacy and confidentiality.</a:t>
            </a:r>
          </a:p>
          <a:p>
            <a:pPr algn="l"/>
            <a:r>
              <a:rPr lang="en-GB" sz="1400" b="1" i="0" dirty="0">
                <a:solidFill>
                  <a:srgbClr val="FFB705"/>
                </a:solidFill>
                <a:effectLst/>
              </a:rPr>
              <a:t>Ethical Use</a:t>
            </a:r>
            <a:endParaRPr lang="en-GB" sz="1400" dirty="0">
              <a:solidFill>
                <a:srgbClr val="FFB705"/>
              </a:solidFill>
            </a:endParaRPr>
          </a:p>
          <a:p>
            <a:pPr algn="l"/>
            <a:r>
              <a:rPr lang="en-GB" sz="1400" b="0" i="0" dirty="0">
                <a:solidFill>
                  <a:srgbClr val="0D0D0D"/>
                </a:solidFill>
                <a:effectLst/>
              </a:rPr>
              <a:t>Data handling aligns with high ethical values, prioritizing user trust and integrity.</a:t>
            </a:r>
          </a:p>
          <a:p>
            <a:pPr algn="l"/>
            <a:endParaRPr lang="en-GB" sz="1400" b="1" i="0" dirty="0">
              <a:solidFill>
                <a:srgbClr val="0D0D0D"/>
              </a:solidFill>
              <a:effectLst/>
            </a:endParaRPr>
          </a:p>
          <a:p>
            <a:pPr algn="l"/>
            <a:endParaRPr lang="en-GB" sz="1400" b="1" dirty="0">
              <a:solidFill>
                <a:srgbClr val="0D0D0D"/>
              </a:solidFill>
            </a:endParaRPr>
          </a:p>
          <a:p>
            <a:pPr algn="l"/>
            <a:endParaRPr lang="en-GB" sz="1400" b="1" i="0" dirty="0">
              <a:solidFill>
                <a:srgbClr val="0D0D0D"/>
              </a:solidFill>
              <a:effectLst/>
            </a:endParaRPr>
          </a:p>
          <a:p>
            <a:pPr algn="l"/>
            <a:r>
              <a:rPr lang="en-GB" sz="1400" b="0" i="0" dirty="0">
                <a:solidFill>
                  <a:srgbClr val="0D0D0D"/>
                </a:solidFill>
                <a:effectLst/>
              </a:rPr>
              <a:t>Building a Foundation for Data-Driven Fitness Analysis</a:t>
            </a:r>
          </a:p>
          <a:p>
            <a:pPr algn="l"/>
            <a:endParaRPr lang="en-GB" sz="1400" b="1" i="0" dirty="0">
              <a:solidFill>
                <a:srgbClr val="0D0D0D"/>
              </a:solidFill>
              <a:effectLst/>
            </a:endParaRPr>
          </a:p>
          <a:p>
            <a:pPr algn="l"/>
            <a:r>
              <a:rPr lang="en-GB" sz="1400" b="1" i="0" dirty="0">
                <a:solidFill>
                  <a:srgbClr val="FFB705"/>
                </a:solidFill>
                <a:effectLst/>
              </a:rPr>
              <a:t>Expandable Model</a:t>
            </a:r>
            <a:endParaRPr lang="en-GB" sz="1400" dirty="0">
              <a:solidFill>
                <a:srgbClr val="FFB705"/>
              </a:solidFill>
            </a:endParaRPr>
          </a:p>
          <a:p>
            <a:pPr algn="l"/>
            <a:r>
              <a:rPr lang="en-GB" sz="1400" b="0" i="0" dirty="0">
                <a:solidFill>
                  <a:srgbClr val="0D0D0D"/>
                </a:solidFill>
                <a:effectLst/>
              </a:rPr>
              <a:t>Ready to integrate additional data following ethical guidelines.</a:t>
            </a:r>
          </a:p>
          <a:p>
            <a:pPr algn="l"/>
            <a:r>
              <a:rPr lang="en-GB" sz="1400" b="1" i="0" dirty="0">
                <a:solidFill>
                  <a:srgbClr val="FC8500"/>
                </a:solidFill>
                <a:effectLst/>
              </a:rPr>
              <a:t>Research and Development</a:t>
            </a:r>
            <a:endParaRPr lang="en-GB" sz="1400" dirty="0">
              <a:solidFill>
                <a:srgbClr val="FC8500"/>
              </a:solidFill>
            </a:endParaRPr>
          </a:p>
          <a:p>
            <a:pPr algn="l"/>
            <a:r>
              <a:rPr lang="en-GB" sz="1400" b="0" i="0" dirty="0">
                <a:solidFill>
                  <a:srgbClr val="0D0D0D"/>
                </a:solidFill>
                <a:effectLst/>
              </a:rPr>
              <a:t>Aiding individuals and researchers in understanding physical activity.</a:t>
            </a:r>
          </a:p>
          <a:p>
            <a:pPr algn="l"/>
            <a:r>
              <a:rPr lang="en-GB" sz="1400" b="1" i="0" dirty="0">
                <a:solidFill>
                  <a:srgbClr val="8ECAE6"/>
                </a:solidFill>
                <a:effectLst/>
              </a:rPr>
              <a:t>Data Protection</a:t>
            </a:r>
            <a:endParaRPr lang="en-GB" sz="1400" dirty="0">
              <a:solidFill>
                <a:srgbClr val="8ECAE6"/>
              </a:solidFill>
            </a:endParaRPr>
          </a:p>
          <a:p>
            <a:pPr algn="l"/>
            <a:r>
              <a:rPr lang="en-GB" sz="1400" b="0" i="0" dirty="0">
                <a:solidFill>
                  <a:srgbClr val="0D0D0D"/>
                </a:solidFill>
                <a:effectLst/>
              </a:rPr>
              <a:t>Ongoing commitment to robust privacy and data security practices.</a:t>
            </a:r>
          </a:p>
          <a:p>
            <a:endParaRPr lang="en-GB" sz="1600" dirty="0"/>
          </a:p>
        </p:txBody>
      </p:sp>
      <p:sp>
        <p:nvSpPr>
          <p:cNvPr id="23" name="TextBox 22">
            <a:extLst>
              <a:ext uri="{FF2B5EF4-FFF2-40B4-BE49-F238E27FC236}">
                <a16:creationId xmlns:a16="http://schemas.microsoft.com/office/drawing/2014/main" id="{E2C8159C-A9E8-D66F-E469-7064C74A507C}"/>
              </a:ext>
            </a:extLst>
          </p:cNvPr>
          <p:cNvSpPr txBox="1"/>
          <p:nvPr/>
        </p:nvSpPr>
        <p:spPr>
          <a:xfrm>
            <a:off x="336691" y="1038948"/>
            <a:ext cx="664349" cy="338554"/>
          </a:xfrm>
          <a:prstGeom prst="rect">
            <a:avLst/>
          </a:prstGeom>
          <a:solidFill>
            <a:srgbClr val="109598"/>
          </a:solidFill>
        </p:spPr>
        <p:txBody>
          <a:bodyPr wrap="none" rtlCol="0">
            <a:spAutoFit/>
          </a:bodyPr>
          <a:lstStyle/>
          <a:p>
            <a:r>
              <a:rPr lang="en-GB" sz="1600" b="1" dirty="0">
                <a:solidFill>
                  <a:schemeClr val="bg1"/>
                </a:solidFill>
              </a:rPr>
              <a:t>GOAL</a:t>
            </a:r>
          </a:p>
        </p:txBody>
      </p:sp>
      <p:sp>
        <p:nvSpPr>
          <p:cNvPr id="24" name="TextBox 23">
            <a:extLst>
              <a:ext uri="{FF2B5EF4-FFF2-40B4-BE49-F238E27FC236}">
                <a16:creationId xmlns:a16="http://schemas.microsoft.com/office/drawing/2014/main" id="{6C323B78-00DB-F57F-8236-E35AB9D5D8BF}"/>
              </a:ext>
            </a:extLst>
          </p:cNvPr>
          <p:cNvSpPr txBox="1"/>
          <p:nvPr/>
        </p:nvSpPr>
        <p:spPr>
          <a:xfrm>
            <a:off x="336691" y="2088459"/>
            <a:ext cx="1369286" cy="338554"/>
          </a:xfrm>
          <a:prstGeom prst="rect">
            <a:avLst/>
          </a:prstGeom>
          <a:solidFill>
            <a:srgbClr val="109598"/>
          </a:solidFill>
        </p:spPr>
        <p:txBody>
          <a:bodyPr wrap="none" rtlCol="0">
            <a:spAutoFit/>
          </a:bodyPr>
          <a:lstStyle/>
          <a:p>
            <a:r>
              <a:rPr lang="en-GB" sz="1600" b="1" dirty="0">
                <a:solidFill>
                  <a:schemeClr val="bg1"/>
                </a:solidFill>
              </a:rPr>
              <a:t>DATA SOURCE</a:t>
            </a:r>
          </a:p>
        </p:txBody>
      </p:sp>
      <p:sp>
        <p:nvSpPr>
          <p:cNvPr id="25" name="TextBox 24">
            <a:extLst>
              <a:ext uri="{FF2B5EF4-FFF2-40B4-BE49-F238E27FC236}">
                <a16:creationId xmlns:a16="http://schemas.microsoft.com/office/drawing/2014/main" id="{7F9CED77-8285-C7E5-24CF-7AC280486FED}"/>
              </a:ext>
            </a:extLst>
          </p:cNvPr>
          <p:cNvSpPr txBox="1"/>
          <p:nvPr/>
        </p:nvSpPr>
        <p:spPr>
          <a:xfrm>
            <a:off x="347269" y="2941416"/>
            <a:ext cx="989373" cy="338554"/>
          </a:xfrm>
          <a:prstGeom prst="rect">
            <a:avLst/>
          </a:prstGeom>
          <a:solidFill>
            <a:srgbClr val="109598"/>
          </a:solidFill>
        </p:spPr>
        <p:txBody>
          <a:bodyPr wrap="none" rtlCol="0">
            <a:spAutoFit/>
          </a:bodyPr>
          <a:lstStyle/>
          <a:p>
            <a:r>
              <a:rPr lang="en-GB" sz="1600" b="1" dirty="0">
                <a:solidFill>
                  <a:schemeClr val="bg1"/>
                </a:solidFill>
              </a:rPr>
              <a:t>PURPOSE</a:t>
            </a:r>
          </a:p>
        </p:txBody>
      </p:sp>
      <p:sp>
        <p:nvSpPr>
          <p:cNvPr id="26" name="TextBox 25">
            <a:extLst>
              <a:ext uri="{FF2B5EF4-FFF2-40B4-BE49-F238E27FC236}">
                <a16:creationId xmlns:a16="http://schemas.microsoft.com/office/drawing/2014/main" id="{00F202E5-5C9A-04F2-E613-A768D5388441}"/>
              </a:ext>
            </a:extLst>
          </p:cNvPr>
          <p:cNvSpPr txBox="1"/>
          <p:nvPr/>
        </p:nvSpPr>
        <p:spPr>
          <a:xfrm>
            <a:off x="2825732" y="4126518"/>
            <a:ext cx="1419299" cy="338554"/>
          </a:xfrm>
          <a:prstGeom prst="rect">
            <a:avLst/>
          </a:prstGeom>
          <a:solidFill>
            <a:srgbClr val="FC8500"/>
          </a:solidFill>
        </p:spPr>
        <p:txBody>
          <a:bodyPr wrap="none" rtlCol="0">
            <a:spAutoFit/>
          </a:bodyPr>
          <a:lstStyle/>
          <a:p>
            <a:r>
              <a:rPr lang="en-GB" sz="1600" b="1" dirty="0">
                <a:solidFill>
                  <a:schemeClr val="bg1"/>
                </a:solidFill>
              </a:rPr>
              <a:t>PRIVACY FIRST</a:t>
            </a:r>
          </a:p>
        </p:txBody>
      </p:sp>
      <p:sp>
        <p:nvSpPr>
          <p:cNvPr id="27" name="TextBox 26">
            <a:extLst>
              <a:ext uri="{FF2B5EF4-FFF2-40B4-BE49-F238E27FC236}">
                <a16:creationId xmlns:a16="http://schemas.microsoft.com/office/drawing/2014/main" id="{FB4AD579-0B41-E02D-1D76-08A82CD22B04}"/>
              </a:ext>
            </a:extLst>
          </p:cNvPr>
          <p:cNvSpPr txBox="1"/>
          <p:nvPr/>
        </p:nvSpPr>
        <p:spPr>
          <a:xfrm>
            <a:off x="2825732" y="5408549"/>
            <a:ext cx="1247457" cy="338554"/>
          </a:xfrm>
          <a:prstGeom prst="rect">
            <a:avLst/>
          </a:prstGeom>
          <a:solidFill>
            <a:srgbClr val="FC8500"/>
          </a:solidFill>
        </p:spPr>
        <p:txBody>
          <a:bodyPr wrap="none" rtlCol="0">
            <a:spAutoFit/>
          </a:bodyPr>
          <a:lstStyle/>
          <a:p>
            <a:r>
              <a:rPr lang="en-GB" sz="1600" b="1" dirty="0">
                <a:solidFill>
                  <a:schemeClr val="bg1"/>
                </a:solidFill>
              </a:rPr>
              <a:t>SCALABILITY</a:t>
            </a:r>
          </a:p>
        </p:txBody>
      </p:sp>
      <p:sp>
        <p:nvSpPr>
          <p:cNvPr id="28" name="TextBox 27">
            <a:extLst>
              <a:ext uri="{FF2B5EF4-FFF2-40B4-BE49-F238E27FC236}">
                <a16:creationId xmlns:a16="http://schemas.microsoft.com/office/drawing/2014/main" id="{8762BC12-1353-D2B7-9E41-89AF8FE3B396}"/>
              </a:ext>
            </a:extLst>
          </p:cNvPr>
          <p:cNvSpPr txBox="1"/>
          <p:nvPr/>
        </p:nvSpPr>
        <p:spPr>
          <a:xfrm>
            <a:off x="6712091" y="753084"/>
            <a:ext cx="2451440" cy="338554"/>
          </a:xfrm>
          <a:prstGeom prst="rect">
            <a:avLst/>
          </a:prstGeom>
          <a:solidFill>
            <a:srgbClr val="109598"/>
          </a:solidFill>
        </p:spPr>
        <p:txBody>
          <a:bodyPr wrap="none" rtlCol="0">
            <a:spAutoFit/>
          </a:bodyPr>
          <a:lstStyle/>
          <a:p>
            <a:r>
              <a:rPr lang="en-GB" sz="1600" b="1" dirty="0">
                <a:solidFill>
                  <a:schemeClr val="bg1"/>
                </a:solidFill>
              </a:rPr>
              <a:t>ETHICAL CONSIDERATIONS</a:t>
            </a:r>
          </a:p>
        </p:txBody>
      </p:sp>
      <p:sp>
        <p:nvSpPr>
          <p:cNvPr id="29" name="TextBox 28">
            <a:extLst>
              <a:ext uri="{FF2B5EF4-FFF2-40B4-BE49-F238E27FC236}">
                <a16:creationId xmlns:a16="http://schemas.microsoft.com/office/drawing/2014/main" id="{7AB5A24C-D1E1-1305-EB17-4F214BC3AD10}"/>
              </a:ext>
            </a:extLst>
          </p:cNvPr>
          <p:cNvSpPr txBox="1"/>
          <p:nvPr/>
        </p:nvSpPr>
        <p:spPr>
          <a:xfrm>
            <a:off x="6712091" y="3319519"/>
            <a:ext cx="1760034" cy="338554"/>
          </a:xfrm>
          <a:prstGeom prst="rect">
            <a:avLst/>
          </a:prstGeom>
          <a:solidFill>
            <a:srgbClr val="109598"/>
          </a:solidFill>
        </p:spPr>
        <p:txBody>
          <a:bodyPr wrap="none" rtlCol="0">
            <a:spAutoFit/>
          </a:bodyPr>
          <a:lstStyle/>
          <a:p>
            <a:r>
              <a:rPr lang="en-GB" sz="1600" b="1" dirty="0">
                <a:solidFill>
                  <a:schemeClr val="bg1"/>
                </a:solidFill>
              </a:rPr>
              <a:t>FUTURE OUTLOOK</a:t>
            </a:r>
          </a:p>
        </p:txBody>
      </p:sp>
      <p:sp>
        <p:nvSpPr>
          <p:cNvPr id="32" name="Rectangle 31">
            <a:extLst>
              <a:ext uri="{FF2B5EF4-FFF2-40B4-BE49-F238E27FC236}">
                <a16:creationId xmlns:a16="http://schemas.microsoft.com/office/drawing/2014/main" id="{B9D2A504-0721-7A2E-FA69-F547E5491076}"/>
              </a:ext>
            </a:extLst>
          </p:cNvPr>
          <p:cNvSpPr/>
          <p:nvPr/>
        </p:nvSpPr>
        <p:spPr>
          <a:xfrm>
            <a:off x="1148123" y="4302290"/>
            <a:ext cx="1043586" cy="293211"/>
          </a:xfrm>
          <a:prstGeom prst="rect">
            <a:avLst/>
          </a:prstGeom>
          <a:solidFill>
            <a:srgbClr val="FFB70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2450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A6024-438C-368B-C472-433C04611189}"/>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9CC9D417-0FFC-9121-B9E1-AB9A249BDED2}"/>
              </a:ext>
            </a:extLst>
          </p:cNvPr>
          <p:cNvPicPr>
            <a:picLocks noChangeAspect="1"/>
          </p:cNvPicPr>
          <p:nvPr/>
        </p:nvPicPr>
        <p:blipFill>
          <a:blip r:embed="rId3"/>
          <a:stretch>
            <a:fillRect/>
          </a:stretch>
        </p:blipFill>
        <p:spPr>
          <a:xfrm>
            <a:off x="3576477" y="430295"/>
            <a:ext cx="1621485" cy="3760705"/>
          </a:xfrm>
          <a:prstGeom prst="rect">
            <a:avLst/>
          </a:prstGeom>
        </p:spPr>
      </p:pic>
      <p:sp>
        <p:nvSpPr>
          <p:cNvPr id="2" name="Rectangle 1">
            <a:extLst>
              <a:ext uri="{FF2B5EF4-FFF2-40B4-BE49-F238E27FC236}">
                <a16:creationId xmlns:a16="http://schemas.microsoft.com/office/drawing/2014/main" id="{475687F9-7E7F-ACE0-22BC-3BC0D9879564}"/>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5729ED8-B2C8-E808-690C-D5AFB690F9C9}"/>
              </a:ext>
            </a:extLst>
          </p:cNvPr>
          <p:cNvSpPr txBox="1"/>
          <p:nvPr/>
        </p:nvSpPr>
        <p:spPr>
          <a:xfrm>
            <a:off x="296333" y="624871"/>
            <a:ext cx="1417696" cy="369332"/>
          </a:xfrm>
          <a:prstGeom prst="rect">
            <a:avLst/>
          </a:prstGeom>
          <a:solidFill>
            <a:srgbClr val="8ECAE6"/>
          </a:solidFill>
        </p:spPr>
        <p:txBody>
          <a:bodyPr wrap="none" rtlCol="0">
            <a:spAutoFit/>
          </a:bodyPr>
          <a:lstStyle/>
          <a:p>
            <a:r>
              <a:rPr lang="en-GB" b="1" dirty="0">
                <a:solidFill>
                  <a:schemeClr val="bg1"/>
                </a:solidFill>
              </a:rPr>
              <a:t>ETL PROCESS</a:t>
            </a:r>
          </a:p>
        </p:txBody>
      </p:sp>
      <p:sp>
        <p:nvSpPr>
          <p:cNvPr id="4" name="TextBox 3">
            <a:extLst>
              <a:ext uri="{FF2B5EF4-FFF2-40B4-BE49-F238E27FC236}">
                <a16:creationId xmlns:a16="http://schemas.microsoft.com/office/drawing/2014/main" id="{2FF3D5AA-C7FA-5B9F-A3E4-AEEC3901AAE1}"/>
              </a:ext>
            </a:extLst>
          </p:cNvPr>
          <p:cNvSpPr txBox="1"/>
          <p:nvPr/>
        </p:nvSpPr>
        <p:spPr>
          <a:xfrm>
            <a:off x="296333" y="1083189"/>
            <a:ext cx="1824667" cy="338554"/>
          </a:xfrm>
          <a:prstGeom prst="rect">
            <a:avLst/>
          </a:prstGeom>
          <a:solidFill>
            <a:srgbClr val="229EBD"/>
          </a:solidFill>
        </p:spPr>
        <p:txBody>
          <a:bodyPr wrap="none" rtlCol="0">
            <a:spAutoFit/>
          </a:bodyPr>
          <a:lstStyle/>
          <a:p>
            <a:r>
              <a:rPr lang="en-GB" sz="1600" b="1" dirty="0">
                <a:solidFill>
                  <a:schemeClr val="bg1"/>
                </a:solidFill>
              </a:rPr>
              <a:t>TRANSFORMATION</a:t>
            </a:r>
          </a:p>
        </p:txBody>
      </p:sp>
      <p:sp>
        <p:nvSpPr>
          <p:cNvPr id="5" name="TextBox 4">
            <a:extLst>
              <a:ext uri="{FF2B5EF4-FFF2-40B4-BE49-F238E27FC236}">
                <a16:creationId xmlns:a16="http://schemas.microsoft.com/office/drawing/2014/main" id="{2AD8986F-6ABD-9213-8099-C619B1365737}"/>
              </a:ext>
            </a:extLst>
          </p:cNvPr>
          <p:cNvSpPr txBox="1"/>
          <p:nvPr/>
        </p:nvSpPr>
        <p:spPr>
          <a:xfrm>
            <a:off x="296333" y="1414451"/>
            <a:ext cx="5096933" cy="4893647"/>
          </a:xfrm>
          <a:prstGeom prst="rect">
            <a:avLst/>
          </a:prstGeom>
          <a:noFill/>
        </p:spPr>
        <p:txBody>
          <a:bodyPr wrap="square" rtlCol="0">
            <a:spAutoFit/>
          </a:bodyPr>
          <a:lstStyle/>
          <a:p>
            <a:r>
              <a:rPr lang="en-GB" sz="1200" b="1" dirty="0">
                <a:solidFill>
                  <a:srgbClr val="FC8500"/>
                </a:solidFill>
              </a:rPr>
              <a:t>Data type conversions</a:t>
            </a:r>
          </a:p>
          <a:p>
            <a:r>
              <a:rPr lang="en-GB" sz="1200" dirty="0"/>
              <a:t>Convert date and time strings to datetime objects.</a:t>
            </a:r>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endParaRPr lang="en-GB" sz="1200" dirty="0"/>
          </a:p>
          <a:p>
            <a:r>
              <a:rPr lang="en-GB" sz="1200" b="1" dirty="0">
                <a:solidFill>
                  <a:srgbClr val="FFB705"/>
                </a:solidFill>
              </a:rPr>
              <a:t>Cleaning missing or invalid values</a:t>
            </a:r>
          </a:p>
          <a:p>
            <a:r>
              <a:rPr lang="en-GB" sz="1200" dirty="0"/>
              <a:t>Remove rows with missing or invalid data.</a:t>
            </a:r>
          </a:p>
          <a:p>
            <a:endParaRPr lang="en-GB" sz="1200" dirty="0"/>
          </a:p>
          <a:p>
            <a:r>
              <a:rPr lang="en-GB" sz="1200" b="1" dirty="0">
                <a:solidFill>
                  <a:srgbClr val="FC8500"/>
                </a:solidFill>
              </a:rPr>
              <a:t>Feature engineering</a:t>
            </a:r>
          </a:p>
          <a:p>
            <a:r>
              <a:rPr lang="en-GB" sz="1200" dirty="0"/>
              <a:t>Calculate additional metrics such as average pace and lap distance.</a:t>
            </a:r>
          </a:p>
          <a:p>
            <a:endParaRPr lang="en-GB" sz="1200" dirty="0"/>
          </a:p>
          <a:p>
            <a:r>
              <a:rPr lang="en-GB" sz="1200" b="1" dirty="0">
                <a:solidFill>
                  <a:srgbClr val="FFB705"/>
                </a:solidFill>
              </a:rPr>
              <a:t>Data filtering</a:t>
            </a:r>
          </a:p>
          <a:p>
            <a:r>
              <a:rPr lang="en-GB" sz="1200" dirty="0"/>
              <a:t>Retain rows for specific activity types (e.g., Running and Swimming).</a:t>
            </a:r>
          </a:p>
          <a:p>
            <a:endParaRPr lang="en-GB" sz="1200" b="1" dirty="0"/>
          </a:p>
          <a:p>
            <a:r>
              <a:rPr lang="en-GB" sz="1200" b="1" dirty="0">
                <a:solidFill>
                  <a:srgbClr val="FC8500"/>
                </a:solidFill>
              </a:rPr>
              <a:t>Concatenation of text columns for composite keys</a:t>
            </a:r>
          </a:p>
          <a:p>
            <a:r>
              <a:rPr lang="en-GB" sz="1200" dirty="0"/>
              <a:t>Combine Activity ID and Activity Type ID to create unique metric IDs.</a:t>
            </a:r>
          </a:p>
          <a:p>
            <a:endParaRPr lang="en-GB" sz="1200" dirty="0"/>
          </a:p>
          <a:p>
            <a:r>
              <a:rPr lang="en-GB" sz="1200" b="1" dirty="0">
                <a:solidFill>
                  <a:srgbClr val="FFB705"/>
                </a:solidFill>
              </a:rPr>
              <a:t>Resetting </a:t>
            </a:r>
            <a:r>
              <a:rPr lang="en-GB" sz="1200" b="1" dirty="0" err="1">
                <a:solidFill>
                  <a:srgbClr val="FFB705"/>
                </a:solidFill>
              </a:rPr>
              <a:t>DataFrame</a:t>
            </a:r>
            <a:r>
              <a:rPr lang="en-GB" sz="1200" b="1" dirty="0">
                <a:solidFill>
                  <a:srgbClr val="FFB705"/>
                </a:solidFill>
              </a:rPr>
              <a:t> indices</a:t>
            </a:r>
          </a:p>
          <a:p>
            <a:r>
              <a:rPr lang="en-GB" sz="1200" dirty="0"/>
              <a:t>Reset </a:t>
            </a:r>
            <a:r>
              <a:rPr lang="en-GB" sz="1200" dirty="0" err="1"/>
              <a:t>DataFrame</a:t>
            </a:r>
            <a:r>
              <a:rPr lang="en-GB" sz="1200" dirty="0"/>
              <a:t> indices to ensure consistency and avoid index-related errors.</a:t>
            </a:r>
          </a:p>
          <a:p>
            <a:endParaRPr lang="en-GB" sz="1200" dirty="0"/>
          </a:p>
        </p:txBody>
      </p:sp>
      <p:sp>
        <p:nvSpPr>
          <p:cNvPr id="6" name="TextBox 5">
            <a:extLst>
              <a:ext uri="{FF2B5EF4-FFF2-40B4-BE49-F238E27FC236}">
                <a16:creationId xmlns:a16="http://schemas.microsoft.com/office/drawing/2014/main" id="{7B255240-A067-0FDB-A6F5-AE0EE90B3290}"/>
              </a:ext>
            </a:extLst>
          </p:cNvPr>
          <p:cNvSpPr txBox="1"/>
          <p:nvPr/>
        </p:nvSpPr>
        <p:spPr>
          <a:xfrm>
            <a:off x="6762564" y="640260"/>
            <a:ext cx="979755" cy="338554"/>
          </a:xfrm>
          <a:prstGeom prst="rect">
            <a:avLst/>
          </a:prstGeom>
          <a:solidFill>
            <a:srgbClr val="229EBD"/>
          </a:solidFill>
        </p:spPr>
        <p:txBody>
          <a:bodyPr wrap="none" rtlCol="0">
            <a:spAutoFit/>
          </a:bodyPr>
          <a:lstStyle/>
          <a:p>
            <a:r>
              <a:rPr lang="en-GB" sz="1600" b="1" dirty="0">
                <a:solidFill>
                  <a:schemeClr val="bg1"/>
                </a:solidFill>
              </a:rPr>
              <a:t>LOADING</a:t>
            </a:r>
          </a:p>
        </p:txBody>
      </p:sp>
      <p:sp>
        <p:nvSpPr>
          <p:cNvPr id="7" name="TextBox 6">
            <a:extLst>
              <a:ext uri="{FF2B5EF4-FFF2-40B4-BE49-F238E27FC236}">
                <a16:creationId xmlns:a16="http://schemas.microsoft.com/office/drawing/2014/main" id="{502FB3C0-6325-3441-F2D7-691CF6B5D406}"/>
              </a:ext>
            </a:extLst>
          </p:cNvPr>
          <p:cNvSpPr txBox="1"/>
          <p:nvPr/>
        </p:nvSpPr>
        <p:spPr>
          <a:xfrm>
            <a:off x="6762564" y="1083189"/>
            <a:ext cx="4834467" cy="3785652"/>
          </a:xfrm>
          <a:prstGeom prst="rect">
            <a:avLst/>
          </a:prstGeom>
          <a:noFill/>
        </p:spPr>
        <p:txBody>
          <a:bodyPr wrap="square" rtlCol="0">
            <a:spAutoFit/>
          </a:bodyPr>
          <a:lstStyle/>
          <a:p>
            <a:r>
              <a:rPr lang="en-GB" sz="1200" b="1" dirty="0" err="1">
                <a:solidFill>
                  <a:srgbClr val="109598"/>
                </a:solidFill>
              </a:rPr>
              <a:t>activities.csv</a:t>
            </a:r>
            <a:endParaRPr lang="en-GB" sz="1200" b="1" dirty="0">
              <a:solidFill>
                <a:srgbClr val="109598"/>
              </a:solidFill>
            </a:endParaRPr>
          </a:p>
          <a:p>
            <a:r>
              <a:rPr lang="en-GB" sz="1200" dirty="0"/>
              <a:t>Contains basic details about each activity, such as activity ID, activity type ID, date, and title.</a:t>
            </a:r>
          </a:p>
          <a:p>
            <a:endParaRPr lang="en-GB" sz="1200" dirty="0"/>
          </a:p>
          <a:p>
            <a:r>
              <a:rPr lang="en-GB" sz="1200" b="1" dirty="0" err="1">
                <a:solidFill>
                  <a:srgbClr val="109598"/>
                </a:solidFill>
              </a:rPr>
              <a:t>activity_types.csv</a:t>
            </a:r>
            <a:endParaRPr lang="en-GB" sz="1200" b="1" dirty="0">
              <a:solidFill>
                <a:srgbClr val="109598"/>
              </a:solidFill>
            </a:endParaRPr>
          </a:p>
          <a:p>
            <a:r>
              <a:rPr lang="en-GB" sz="1200" dirty="0"/>
              <a:t>Provides a reference table for activity types, with unique activity type IDs and corresponding names.</a:t>
            </a:r>
          </a:p>
          <a:p>
            <a:endParaRPr lang="en-GB" sz="1200" dirty="0"/>
          </a:p>
          <a:p>
            <a:r>
              <a:rPr lang="en-GB" sz="1200" b="1" dirty="0" err="1">
                <a:solidFill>
                  <a:srgbClr val="109598"/>
                </a:solidFill>
              </a:rPr>
              <a:t>performance_metrics.csv</a:t>
            </a:r>
            <a:endParaRPr lang="en-GB" sz="1200" b="1" dirty="0">
              <a:solidFill>
                <a:srgbClr val="109598"/>
              </a:solidFill>
            </a:endParaRPr>
          </a:p>
          <a:p>
            <a:r>
              <a:rPr lang="en-GB" sz="1200" dirty="0"/>
              <a:t>Stores specific performance metrics for deeper analysis, including distance, calories burned, time, heart rate, and pace.</a:t>
            </a:r>
          </a:p>
          <a:p>
            <a:endParaRPr lang="en-GB" sz="1200" dirty="0"/>
          </a:p>
          <a:p>
            <a:r>
              <a:rPr lang="en-GB" sz="1200" b="1" dirty="0" err="1">
                <a:solidFill>
                  <a:srgbClr val="109598"/>
                </a:solidFill>
              </a:rPr>
              <a:t>lap_metrics.csv</a:t>
            </a:r>
            <a:endParaRPr lang="en-GB" sz="1200" b="1" dirty="0">
              <a:solidFill>
                <a:srgbClr val="109598"/>
              </a:solidFill>
            </a:endParaRPr>
          </a:p>
          <a:p>
            <a:r>
              <a:rPr lang="en-GB" sz="1200" dirty="0"/>
              <a:t>Captures lap-specific metrics such as lap time, number of laps, total distance, and moving/elapsed time.</a:t>
            </a:r>
          </a:p>
          <a:p>
            <a:endParaRPr lang="en-GB" sz="1200" dirty="0"/>
          </a:p>
          <a:p>
            <a:r>
              <a:rPr lang="en-GB" sz="1200" b="1" dirty="0" err="1">
                <a:solidFill>
                  <a:srgbClr val="109598"/>
                </a:solidFill>
              </a:rPr>
              <a:t>elevation_metrics.csv</a:t>
            </a:r>
            <a:endParaRPr lang="en-GB" sz="1200" b="1" dirty="0">
              <a:solidFill>
                <a:srgbClr val="109598"/>
              </a:solidFill>
            </a:endParaRPr>
          </a:p>
          <a:p>
            <a:r>
              <a:rPr lang="en-GB" sz="1200" dirty="0"/>
              <a:t>Records elevation-related metrics, including total ascent, total descent, and minimum/maximum elevation.</a:t>
            </a:r>
          </a:p>
          <a:p>
            <a:endParaRPr lang="en-GB" sz="1200" dirty="0"/>
          </a:p>
        </p:txBody>
      </p:sp>
      <p:pic>
        <p:nvPicPr>
          <p:cNvPr id="9" name="Picture 8" descr="A screen shot of a computer code&#10;&#10;Description automatically generated">
            <a:extLst>
              <a:ext uri="{FF2B5EF4-FFF2-40B4-BE49-F238E27FC236}">
                <a16:creationId xmlns:a16="http://schemas.microsoft.com/office/drawing/2014/main" id="{256970A6-4F69-6E65-D96D-D8BE1395D27F}"/>
              </a:ext>
            </a:extLst>
          </p:cNvPr>
          <p:cNvPicPr>
            <a:picLocks noChangeAspect="1"/>
          </p:cNvPicPr>
          <p:nvPr/>
        </p:nvPicPr>
        <p:blipFill>
          <a:blip r:embed="rId4"/>
          <a:stretch>
            <a:fillRect/>
          </a:stretch>
        </p:blipFill>
        <p:spPr>
          <a:xfrm>
            <a:off x="296333" y="1880061"/>
            <a:ext cx="2271776" cy="1548939"/>
          </a:xfrm>
          <a:prstGeom prst="rect">
            <a:avLst/>
          </a:prstGeom>
        </p:spPr>
      </p:pic>
      <p:pic>
        <p:nvPicPr>
          <p:cNvPr id="13" name="Picture 12" descr="A white rectangular object with green and black text&#10;&#10;Description automatically generated">
            <a:extLst>
              <a:ext uri="{FF2B5EF4-FFF2-40B4-BE49-F238E27FC236}">
                <a16:creationId xmlns:a16="http://schemas.microsoft.com/office/drawing/2014/main" id="{FC9A83AE-D0C7-DC51-8664-F911E4277326}"/>
              </a:ext>
            </a:extLst>
          </p:cNvPr>
          <p:cNvPicPr>
            <a:picLocks noChangeAspect="1"/>
          </p:cNvPicPr>
          <p:nvPr/>
        </p:nvPicPr>
        <p:blipFill rotWithShape="1">
          <a:blip r:embed="rId5"/>
          <a:srcRect l="4123" t="24656" r="41736"/>
          <a:stretch/>
        </p:blipFill>
        <p:spPr>
          <a:xfrm>
            <a:off x="6762564" y="5252906"/>
            <a:ext cx="4834467" cy="1073111"/>
          </a:xfrm>
          <a:prstGeom prst="rect">
            <a:avLst/>
          </a:prstGeom>
        </p:spPr>
      </p:pic>
      <p:sp>
        <p:nvSpPr>
          <p:cNvPr id="14" name="TextBox 13">
            <a:extLst>
              <a:ext uri="{FF2B5EF4-FFF2-40B4-BE49-F238E27FC236}">
                <a16:creationId xmlns:a16="http://schemas.microsoft.com/office/drawing/2014/main" id="{3D135C00-1EB6-4372-0A98-98F209C1AB2C}"/>
              </a:ext>
            </a:extLst>
          </p:cNvPr>
          <p:cNvSpPr txBox="1"/>
          <p:nvPr/>
        </p:nvSpPr>
        <p:spPr>
          <a:xfrm>
            <a:off x="6762564" y="4914352"/>
            <a:ext cx="1910844" cy="338554"/>
          </a:xfrm>
          <a:prstGeom prst="rect">
            <a:avLst/>
          </a:prstGeom>
          <a:solidFill>
            <a:srgbClr val="229EBD"/>
          </a:solidFill>
        </p:spPr>
        <p:txBody>
          <a:bodyPr wrap="none" rtlCol="0">
            <a:spAutoFit/>
          </a:bodyPr>
          <a:lstStyle/>
          <a:p>
            <a:r>
              <a:rPr lang="en-GB" sz="1600" b="1" dirty="0">
                <a:solidFill>
                  <a:schemeClr val="bg1"/>
                </a:solidFill>
              </a:rPr>
              <a:t>USE OF NBCONVERT</a:t>
            </a:r>
          </a:p>
        </p:txBody>
      </p:sp>
      <p:sp>
        <p:nvSpPr>
          <p:cNvPr id="16" name="Rectangle 15">
            <a:extLst>
              <a:ext uri="{FF2B5EF4-FFF2-40B4-BE49-F238E27FC236}">
                <a16:creationId xmlns:a16="http://schemas.microsoft.com/office/drawing/2014/main" id="{6691F584-AE9B-8510-B295-D0C26BAA1FF9}"/>
              </a:ext>
            </a:extLst>
          </p:cNvPr>
          <p:cNvSpPr/>
          <p:nvPr/>
        </p:nvSpPr>
        <p:spPr>
          <a:xfrm>
            <a:off x="3901440" y="640260"/>
            <a:ext cx="731520" cy="169277"/>
          </a:xfrm>
          <a:prstGeom prst="rect">
            <a:avLst/>
          </a:prstGeom>
          <a:solidFill>
            <a:srgbClr val="8ECA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8411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C5197-AEEF-A34C-8954-2308676979D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0E2AD8-9F5B-C9FC-5020-2FABF3FCDF19}"/>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C6835D1D-985F-4B8A-8206-9A81956B16C6}"/>
              </a:ext>
            </a:extLst>
          </p:cNvPr>
          <p:cNvSpPr txBox="1"/>
          <p:nvPr/>
        </p:nvSpPr>
        <p:spPr>
          <a:xfrm>
            <a:off x="270933" y="528130"/>
            <a:ext cx="1948419" cy="369332"/>
          </a:xfrm>
          <a:prstGeom prst="rect">
            <a:avLst/>
          </a:prstGeom>
          <a:solidFill>
            <a:srgbClr val="229EBD"/>
          </a:solidFill>
        </p:spPr>
        <p:txBody>
          <a:bodyPr wrap="none" rtlCol="0">
            <a:spAutoFit/>
          </a:bodyPr>
          <a:lstStyle/>
          <a:p>
            <a:r>
              <a:rPr lang="en-GB" b="1" dirty="0">
                <a:solidFill>
                  <a:schemeClr val="bg1"/>
                </a:solidFill>
              </a:rPr>
              <a:t>DATABASE DESIGN</a:t>
            </a:r>
          </a:p>
        </p:txBody>
      </p:sp>
      <p:pic>
        <p:nvPicPr>
          <p:cNvPr id="5" name="Picture 4" descr="A diagram of activity&#10;&#10;Description automatically generated">
            <a:extLst>
              <a:ext uri="{FF2B5EF4-FFF2-40B4-BE49-F238E27FC236}">
                <a16:creationId xmlns:a16="http://schemas.microsoft.com/office/drawing/2014/main" id="{ECD6DB1C-70C1-31B1-A648-ED843F3A44F1}"/>
              </a:ext>
            </a:extLst>
          </p:cNvPr>
          <p:cNvPicPr>
            <a:picLocks noChangeAspect="1"/>
          </p:cNvPicPr>
          <p:nvPr/>
        </p:nvPicPr>
        <p:blipFill rotWithShape="1">
          <a:blip r:embed="rId3"/>
          <a:srcRect l="4908" t="4382" r="4868" b="2757"/>
          <a:stretch/>
        </p:blipFill>
        <p:spPr>
          <a:xfrm>
            <a:off x="6647650" y="968583"/>
            <a:ext cx="5222964" cy="2927665"/>
          </a:xfrm>
          <a:prstGeom prst="rect">
            <a:avLst/>
          </a:prstGeom>
        </p:spPr>
      </p:pic>
      <p:sp>
        <p:nvSpPr>
          <p:cNvPr id="6" name="TextBox 5">
            <a:extLst>
              <a:ext uri="{FF2B5EF4-FFF2-40B4-BE49-F238E27FC236}">
                <a16:creationId xmlns:a16="http://schemas.microsoft.com/office/drawing/2014/main" id="{A2BA031A-AC91-5A3D-C8E0-1E53D1162508}"/>
              </a:ext>
            </a:extLst>
          </p:cNvPr>
          <p:cNvSpPr txBox="1"/>
          <p:nvPr/>
        </p:nvSpPr>
        <p:spPr>
          <a:xfrm>
            <a:off x="6440123" y="558908"/>
            <a:ext cx="529312" cy="338554"/>
          </a:xfrm>
          <a:prstGeom prst="rect">
            <a:avLst/>
          </a:prstGeom>
          <a:solidFill>
            <a:srgbClr val="109598"/>
          </a:solidFill>
        </p:spPr>
        <p:txBody>
          <a:bodyPr wrap="none" rtlCol="0">
            <a:spAutoFit/>
          </a:bodyPr>
          <a:lstStyle/>
          <a:p>
            <a:r>
              <a:rPr lang="en-GB" sz="1600" b="1" dirty="0">
                <a:solidFill>
                  <a:schemeClr val="bg1"/>
                </a:solidFill>
              </a:rPr>
              <a:t>ERD</a:t>
            </a:r>
          </a:p>
        </p:txBody>
      </p:sp>
      <p:sp>
        <p:nvSpPr>
          <p:cNvPr id="7" name="TextBox 6">
            <a:extLst>
              <a:ext uri="{FF2B5EF4-FFF2-40B4-BE49-F238E27FC236}">
                <a16:creationId xmlns:a16="http://schemas.microsoft.com/office/drawing/2014/main" id="{797E541D-9A7B-991E-B8C6-E77E52A0B922}"/>
              </a:ext>
            </a:extLst>
          </p:cNvPr>
          <p:cNvSpPr txBox="1"/>
          <p:nvPr/>
        </p:nvSpPr>
        <p:spPr>
          <a:xfrm>
            <a:off x="6440123" y="4117033"/>
            <a:ext cx="3259226" cy="338554"/>
          </a:xfrm>
          <a:prstGeom prst="rect">
            <a:avLst/>
          </a:prstGeom>
          <a:solidFill>
            <a:srgbClr val="109598"/>
          </a:solidFill>
        </p:spPr>
        <p:txBody>
          <a:bodyPr wrap="none" rtlCol="0">
            <a:spAutoFit/>
          </a:bodyPr>
          <a:lstStyle/>
          <a:p>
            <a:r>
              <a:rPr lang="en-GB" sz="1600" b="1" dirty="0">
                <a:solidFill>
                  <a:schemeClr val="bg1"/>
                </a:solidFill>
              </a:rPr>
              <a:t>DATABASE INTEGRITY CONSTRAINTS</a:t>
            </a:r>
          </a:p>
        </p:txBody>
      </p:sp>
      <p:sp>
        <p:nvSpPr>
          <p:cNvPr id="8" name="TextBox 7">
            <a:extLst>
              <a:ext uri="{FF2B5EF4-FFF2-40B4-BE49-F238E27FC236}">
                <a16:creationId xmlns:a16="http://schemas.microsoft.com/office/drawing/2014/main" id="{FD9C3D49-6EAC-3F59-93CA-DFE219B96D44}"/>
              </a:ext>
            </a:extLst>
          </p:cNvPr>
          <p:cNvSpPr txBox="1"/>
          <p:nvPr/>
        </p:nvSpPr>
        <p:spPr>
          <a:xfrm>
            <a:off x="6440123" y="4475563"/>
            <a:ext cx="5638019" cy="2123658"/>
          </a:xfrm>
          <a:prstGeom prst="rect">
            <a:avLst/>
          </a:prstGeom>
          <a:noFill/>
        </p:spPr>
        <p:txBody>
          <a:bodyPr wrap="square" rtlCol="0">
            <a:spAutoFit/>
          </a:bodyPr>
          <a:lstStyle/>
          <a:p>
            <a:r>
              <a:rPr lang="en-GB" sz="1200" b="1" dirty="0">
                <a:solidFill>
                  <a:srgbClr val="8ECAE6"/>
                </a:solidFill>
              </a:rPr>
              <a:t>Primary Keys</a:t>
            </a:r>
          </a:p>
          <a:p>
            <a:r>
              <a:rPr lang="en-GB" sz="1200" dirty="0"/>
              <a:t>Each table has a primary key constraint to ensure uniqueness and identify each record uniquely.</a:t>
            </a:r>
          </a:p>
          <a:p>
            <a:endParaRPr lang="en-GB" sz="1200" dirty="0"/>
          </a:p>
          <a:p>
            <a:r>
              <a:rPr lang="en-GB" sz="1200" b="1" dirty="0">
                <a:solidFill>
                  <a:srgbClr val="8ECAE6"/>
                </a:solidFill>
              </a:rPr>
              <a:t>Foreign Keys</a:t>
            </a:r>
          </a:p>
          <a:p>
            <a:r>
              <a:rPr lang="en-GB" sz="1200" dirty="0"/>
              <a:t>Foreign key constraints establish relationships between tables, ensuring referential integrity and enforcing data consistency.</a:t>
            </a:r>
          </a:p>
          <a:p>
            <a:endParaRPr lang="en-GB" sz="1200" dirty="0"/>
          </a:p>
          <a:p>
            <a:r>
              <a:rPr lang="en-GB" sz="1200" b="1" dirty="0">
                <a:solidFill>
                  <a:srgbClr val="8ECAE6"/>
                </a:solidFill>
              </a:rPr>
              <a:t>Unique Constraints</a:t>
            </a:r>
          </a:p>
          <a:p>
            <a:r>
              <a:rPr lang="en-GB" sz="1200" dirty="0"/>
              <a:t>Certain attributes, such as </a:t>
            </a:r>
            <a:r>
              <a:rPr lang="en-GB" sz="1200" dirty="0" err="1"/>
              <a:t>ActivityTypeID</a:t>
            </a:r>
            <a:r>
              <a:rPr lang="en-GB" sz="1200" dirty="0"/>
              <a:t> and </a:t>
            </a:r>
            <a:r>
              <a:rPr lang="en-GB" sz="1200" dirty="0" err="1"/>
              <a:t>ActivityType</a:t>
            </a:r>
            <a:r>
              <a:rPr lang="en-GB" sz="1200" dirty="0"/>
              <a:t> in the </a:t>
            </a:r>
            <a:r>
              <a:rPr lang="en-GB" sz="1200" dirty="0" err="1"/>
              <a:t>ActivityTypes</a:t>
            </a:r>
            <a:r>
              <a:rPr lang="en-GB" sz="1200" dirty="0"/>
              <a:t> table, have unique constraints to prevent duplicate entries.</a:t>
            </a:r>
          </a:p>
        </p:txBody>
      </p:sp>
      <p:sp>
        <p:nvSpPr>
          <p:cNvPr id="9" name="TextBox 8">
            <a:extLst>
              <a:ext uri="{FF2B5EF4-FFF2-40B4-BE49-F238E27FC236}">
                <a16:creationId xmlns:a16="http://schemas.microsoft.com/office/drawing/2014/main" id="{06913E36-D72A-8E58-65E2-EABAF39F30DB}"/>
              </a:ext>
            </a:extLst>
          </p:cNvPr>
          <p:cNvSpPr txBox="1"/>
          <p:nvPr/>
        </p:nvSpPr>
        <p:spPr>
          <a:xfrm>
            <a:off x="270933" y="1049974"/>
            <a:ext cx="1402179" cy="338554"/>
          </a:xfrm>
          <a:prstGeom prst="rect">
            <a:avLst/>
          </a:prstGeom>
          <a:solidFill>
            <a:srgbClr val="109598"/>
          </a:solidFill>
        </p:spPr>
        <p:txBody>
          <a:bodyPr wrap="none" rtlCol="0">
            <a:spAutoFit/>
          </a:bodyPr>
          <a:lstStyle/>
          <a:p>
            <a:r>
              <a:rPr lang="en-GB" sz="1600" b="1" dirty="0">
                <a:solidFill>
                  <a:schemeClr val="bg1"/>
                </a:solidFill>
              </a:rPr>
              <a:t>SAMPLE CODE</a:t>
            </a:r>
          </a:p>
        </p:txBody>
      </p:sp>
      <p:pic>
        <p:nvPicPr>
          <p:cNvPr id="15" name="Picture 14" descr="A screenshot of a computer program&#10;&#10;Description automatically generated">
            <a:extLst>
              <a:ext uri="{FF2B5EF4-FFF2-40B4-BE49-F238E27FC236}">
                <a16:creationId xmlns:a16="http://schemas.microsoft.com/office/drawing/2014/main" id="{83FD1606-402C-C8A4-4833-25EF5A282CD4}"/>
              </a:ext>
            </a:extLst>
          </p:cNvPr>
          <p:cNvPicPr>
            <a:picLocks noChangeAspect="1"/>
          </p:cNvPicPr>
          <p:nvPr/>
        </p:nvPicPr>
        <p:blipFill>
          <a:blip r:embed="rId4"/>
          <a:stretch>
            <a:fillRect/>
          </a:stretch>
        </p:blipFill>
        <p:spPr>
          <a:xfrm>
            <a:off x="270933" y="1525582"/>
            <a:ext cx="4115962" cy="4741333"/>
          </a:xfrm>
          <a:prstGeom prst="rect">
            <a:avLst/>
          </a:prstGeom>
        </p:spPr>
      </p:pic>
    </p:spTree>
    <p:extLst>
      <p:ext uri="{BB962C8B-B14F-4D97-AF65-F5344CB8AC3E}">
        <p14:creationId xmlns:p14="http://schemas.microsoft.com/office/powerpoint/2010/main" val="19546004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50C49-C465-0623-1B29-47A6965A28E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F851BB-4554-136A-A2BF-AECF402834F2}"/>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B6F5804-1FFC-EEB0-2DD3-807089C47DC3}"/>
              </a:ext>
            </a:extLst>
          </p:cNvPr>
          <p:cNvSpPr txBox="1"/>
          <p:nvPr/>
        </p:nvSpPr>
        <p:spPr>
          <a:xfrm>
            <a:off x="270933" y="528130"/>
            <a:ext cx="508473" cy="369332"/>
          </a:xfrm>
          <a:prstGeom prst="rect">
            <a:avLst/>
          </a:prstGeom>
          <a:solidFill>
            <a:srgbClr val="109598"/>
          </a:solidFill>
        </p:spPr>
        <p:txBody>
          <a:bodyPr wrap="none" rtlCol="0">
            <a:spAutoFit/>
          </a:bodyPr>
          <a:lstStyle/>
          <a:p>
            <a:r>
              <a:rPr lang="en-GB" b="1" dirty="0">
                <a:solidFill>
                  <a:schemeClr val="bg1"/>
                </a:solidFill>
              </a:rPr>
              <a:t>API</a:t>
            </a:r>
          </a:p>
        </p:txBody>
      </p:sp>
      <p:pic>
        <p:nvPicPr>
          <p:cNvPr id="5" name="Picture 4" descr="A screen shot of a computer&#10;&#10;Description automatically generated">
            <a:extLst>
              <a:ext uri="{FF2B5EF4-FFF2-40B4-BE49-F238E27FC236}">
                <a16:creationId xmlns:a16="http://schemas.microsoft.com/office/drawing/2014/main" id="{432B1EF4-37EC-4BB5-5AD8-3BFAFD91069C}"/>
              </a:ext>
            </a:extLst>
          </p:cNvPr>
          <p:cNvPicPr>
            <a:picLocks noChangeAspect="1"/>
          </p:cNvPicPr>
          <p:nvPr/>
        </p:nvPicPr>
        <p:blipFill rotWithShape="1">
          <a:blip r:embed="rId3"/>
          <a:srcRect b="30824"/>
          <a:stretch/>
        </p:blipFill>
        <p:spPr>
          <a:xfrm>
            <a:off x="270933" y="1461516"/>
            <a:ext cx="3712125" cy="1636938"/>
          </a:xfrm>
          <a:prstGeom prst="rect">
            <a:avLst/>
          </a:prstGeom>
        </p:spPr>
      </p:pic>
      <p:sp>
        <p:nvSpPr>
          <p:cNvPr id="6" name="TextBox 5">
            <a:extLst>
              <a:ext uri="{FF2B5EF4-FFF2-40B4-BE49-F238E27FC236}">
                <a16:creationId xmlns:a16="http://schemas.microsoft.com/office/drawing/2014/main" id="{082F3976-869D-21C5-AF9C-A85D18F7AA49}"/>
              </a:ext>
            </a:extLst>
          </p:cNvPr>
          <p:cNvSpPr txBox="1"/>
          <p:nvPr/>
        </p:nvSpPr>
        <p:spPr>
          <a:xfrm>
            <a:off x="270933" y="1052522"/>
            <a:ext cx="2173672" cy="338554"/>
          </a:xfrm>
          <a:prstGeom prst="rect">
            <a:avLst/>
          </a:prstGeom>
          <a:solidFill>
            <a:srgbClr val="013047"/>
          </a:solidFill>
        </p:spPr>
        <p:txBody>
          <a:bodyPr wrap="none" rtlCol="0">
            <a:spAutoFit/>
          </a:bodyPr>
          <a:lstStyle/>
          <a:p>
            <a:r>
              <a:rPr lang="en-GB" sz="1600" b="1" dirty="0">
                <a:solidFill>
                  <a:schemeClr val="bg1"/>
                </a:solidFill>
              </a:rPr>
              <a:t>LAUNCHING FLASK APP</a:t>
            </a:r>
          </a:p>
        </p:txBody>
      </p:sp>
      <p:sp>
        <p:nvSpPr>
          <p:cNvPr id="7" name="TextBox 6">
            <a:extLst>
              <a:ext uri="{FF2B5EF4-FFF2-40B4-BE49-F238E27FC236}">
                <a16:creationId xmlns:a16="http://schemas.microsoft.com/office/drawing/2014/main" id="{9266793D-64D4-3473-CA2C-AFA1486BA4E7}"/>
              </a:ext>
            </a:extLst>
          </p:cNvPr>
          <p:cNvSpPr txBox="1"/>
          <p:nvPr/>
        </p:nvSpPr>
        <p:spPr>
          <a:xfrm>
            <a:off x="6321213" y="374242"/>
            <a:ext cx="1518942" cy="338554"/>
          </a:xfrm>
          <a:prstGeom prst="rect">
            <a:avLst/>
          </a:prstGeom>
          <a:solidFill>
            <a:srgbClr val="013047"/>
          </a:solidFill>
        </p:spPr>
        <p:txBody>
          <a:bodyPr wrap="none" rtlCol="0">
            <a:spAutoFit/>
          </a:bodyPr>
          <a:lstStyle/>
          <a:p>
            <a:r>
              <a:rPr lang="en-GB" sz="1600" b="1" dirty="0">
                <a:solidFill>
                  <a:schemeClr val="bg1"/>
                </a:solidFill>
              </a:rPr>
              <a:t>API ENDPOINTS</a:t>
            </a:r>
          </a:p>
        </p:txBody>
      </p:sp>
      <p:pic>
        <p:nvPicPr>
          <p:cNvPr id="9" name="Picture 8" descr="A screenshot of a computer program&#10;&#10;Description automatically generated">
            <a:extLst>
              <a:ext uri="{FF2B5EF4-FFF2-40B4-BE49-F238E27FC236}">
                <a16:creationId xmlns:a16="http://schemas.microsoft.com/office/drawing/2014/main" id="{47204ABE-5CE5-8082-FFBB-163EEC03AE83}"/>
              </a:ext>
            </a:extLst>
          </p:cNvPr>
          <p:cNvPicPr>
            <a:picLocks noChangeAspect="1"/>
          </p:cNvPicPr>
          <p:nvPr/>
        </p:nvPicPr>
        <p:blipFill rotWithShape="1">
          <a:blip r:embed="rId4"/>
          <a:srcRect r="6888"/>
          <a:stretch/>
        </p:blipFill>
        <p:spPr>
          <a:xfrm>
            <a:off x="270934" y="3429000"/>
            <a:ext cx="2268498" cy="3121112"/>
          </a:xfrm>
          <a:prstGeom prst="rect">
            <a:avLst/>
          </a:prstGeom>
        </p:spPr>
      </p:pic>
      <p:sp>
        <p:nvSpPr>
          <p:cNvPr id="10" name="TextBox 9">
            <a:extLst>
              <a:ext uri="{FF2B5EF4-FFF2-40B4-BE49-F238E27FC236}">
                <a16:creationId xmlns:a16="http://schemas.microsoft.com/office/drawing/2014/main" id="{C8931051-2672-EC4B-CD8F-DEB9AF51B78A}"/>
              </a:ext>
            </a:extLst>
          </p:cNvPr>
          <p:cNvSpPr txBox="1"/>
          <p:nvPr/>
        </p:nvSpPr>
        <p:spPr>
          <a:xfrm>
            <a:off x="2764645" y="3438144"/>
            <a:ext cx="2615075" cy="338554"/>
          </a:xfrm>
          <a:prstGeom prst="rect">
            <a:avLst/>
          </a:prstGeom>
          <a:solidFill>
            <a:srgbClr val="013047"/>
          </a:solidFill>
        </p:spPr>
        <p:txBody>
          <a:bodyPr wrap="none" rtlCol="0">
            <a:spAutoFit/>
          </a:bodyPr>
          <a:lstStyle/>
          <a:p>
            <a:r>
              <a:rPr lang="en-GB" sz="1600" b="1" dirty="0">
                <a:solidFill>
                  <a:schemeClr val="bg1"/>
                </a:solidFill>
              </a:rPr>
              <a:t>JSON RESPONSE STRUCTURE</a:t>
            </a:r>
          </a:p>
        </p:txBody>
      </p:sp>
      <p:sp>
        <p:nvSpPr>
          <p:cNvPr id="11" name="TextBox 10">
            <a:extLst>
              <a:ext uri="{FF2B5EF4-FFF2-40B4-BE49-F238E27FC236}">
                <a16:creationId xmlns:a16="http://schemas.microsoft.com/office/drawing/2014/main" id="{A30CB82D-DA5F-6F14-BAC9-15E5B7310FAD}"/>
              </a:ext>
            </a:extLst>
          </p:cNvPr>
          <p:cNvSpPr txBox="1"/>
          <p:nvPr/>
        </p:nvSpPr>
        <p:spPr>
          <a:xfrm>
            <a:off x="2764644" y="3849624"/>
            <a:ext cx="2615076" cy="2246769"/>
          </a:xfrm>
          <a:prstGeom prst="rect">
            <a:avLst/>
          </a:prstGeom>
          <a:noFill/>
        </p:spPr>
        <p:txBody>
          <a:bodyPr wrap="square" rtlCol="0">
            <a:spAutoFit/>
          </a:bodyPr>
          <a:lstStyle/>
          <a:p>
            <a:r>
              <a:rPr lang="en-GB" sz="1400" dirty="0"/>
              <a:t>The JSON response from each endpoint includes both metadata and data sections.</a:t>
            </a:r>
          </a:p>
          <a:p>
            <a:endParaRPr lang="en-GB" sz="1400" dirty="0"/>
          </a:p>
          <a:p>
            <a:r>
              <a:rPr lang="en-GB" sz="1400" b="0" i="0" dirty="0">
                <a:solidFill>
                  <a:srgbClr val="24292F"/>
                </a:solidFill>
                <a:effectLst/>
              </a:rPr>
              <a:t>Responses are structured to include metadata for informational purposes and a data array containing the requested records.</a:t>
            </a:r>
          </a:p>
          <a:p>
            <a:endParaRPr lang="en-GB" sz="1400" dirty="0"/>
          </a:p>
        </p:txBody>
      </p:sp>
      <p:pic>
        <p:nvPicPr>
          <p:cNvPr id="18" name="Picture 17" descr="A screenshot of a computer&#10;&#10;Description automatically generated">
            <a:extLst>
              <a:ext uri="{FF2B5EF4-FFF2-40B4-BE49-F238E27FC236}">
                <a16:creationId xmlns:a16="http://schemas.microsoft.com/office/drawing/2014/main" id="{12FCE984-A2B1-B679-BF57-24F712590146}"/>
              </a:ext>
            </a:extLst>
          </p:cNvPr>
          <p:cNvPicPr>
            <a:picLocks noChangeAspect="1"/>
          </p:cNvPicPr>
          <p:nvPr/>
        </p:nvPicPr>
        <p:blipFill>
          <a:blip r:embed="rId5"/>
          <a:stretch>
            <a:fillRect/>
          </a:stretch>
        </p:blipFill>
        <p:spPr>
          <a:xfrm>
            <a:off x="6230574" y="808595"/>
            <a:ext cx="2578011" cy="2798826"/>
          </a:xfrm>
          <a:prstGeom prst="rect">
            <a:avLst/>
          </a:prstGeom>
        </p:spPr>
      </p:pic>
      <p:pic>
        <p:nvPicPr>
          <p:cNvPr id="20" name="Picture 19" descr="A screenshot of a computer program&#10;&#10;Description automatically generated">
            <a:extLst>
              <a:ext uri="{FF2B5EF4-FFF2-40B4-BE49-F238E27FC236}">
                <a16:creationId xmlns:a16="http://schemas.microsoft.com/office/drawing/2014/main" id="{9A57C430-0B09-D777-068E-73640A6E6F7D}"/>
              </a:ext>
            </a:extLst>
          </p:cNvPr>
          <p:cNvPicPr>
            <a:picLocks noChangeAspect="1"/>
          </p:cNvPicPr>
          <p:nvPr/>
        </p:nvPicPr>
        <p:blipFill>
          <a:blip r:embed="rId6"/>
          <a:stretch>
            <a:fillRect/>
          </a:stretch>
        </p:blipFill>
        <p:spPr>
          <a:xfrm>
            <a:off x="9115994" y="977872"/>
            <a:ext cx="2724420" cy="2798826"/>
          </a:xfrm>
          <a:prstGeom prst="rect">
            <a:avLst/>
          </a:prstGeom>
        </p:spPr>
      </p:pic>
      <p:pic>
        <p:nvPicPr>
          <p:cNvPr id="22" name="Picture 21" descr="A screenshot of a chat&#10;&#10;Description automatically generated">
            <a:extLst>
              <a:ext uri="{FF2B5EF4-FFF2-40B4-BE49-F238E27FC236}">
                <a16:creationId xmlns:a16="http://schemas.microsoft.com/office/drawing/2014/main" id="{C0E5EC3A-DC4E-E98A-CB6A-AF92AD24CE53}"/>
              </a:ext>
            </a:extLst>
          </p:cNvPr>
          <p:cNvPicPr>
            <a:picLocks noChangeAspect="1"/>
          </p:cNvPicPr>
          <p:nvPr/>
        </p:nvPicPr>
        <p:blipFill>
          <a:blip r:embed="rId7"/>
          <a:stretch>
            <a:fillRect/>
          </a:stretch>
        </p:blipFill>
        <p:spPr>
          <a:xfrm>
            <a:off x="6321213" y="3703321"/>
            <a:ext cx="2572141" cy="1078991"/>
          </a:xfrm>
          <a:prstGeom prst="rect">
            <a:avLst/>
          </a:prstGeom>
        </p:spPr>
      </p:pic>
      <p:sp>
        <p:nvSpPr>
          <p:cNvPr id="23" name="TextBox 22">
            <a:extLst>
              <a:ext uri="{FF2B5EF4-FFF2-40B4-BE49-F238E27FC236}">
                <a16:creationId xmlns:a16="http://schemas.microsoft.com/office/drawing/2014/main" id="{CC80DAA4-A5A0-0FDB-FE72-091C140475E2}"/>
              </a:ext>
            </a:extLst>
          </p:cNvPr>
          <p:cNvSpPr txBox="1"/>
          <p:nvPr/>
        </p:nvSpPr>
        <p:spPr>
          <a:xfrm>
            <a:off x="6462951" y="4969993"/>
            <a:ext cx="1380250" cy="338554"/>
          </a:xfrm>
          <a:prstGeom prst="rect">
            <a:avLst/>
          </a:prstGeom>
          <a:solidFill>
            <a:srgbClr val="013047"/>
          </a:solidFill>
        </p:spPr>
        <p:txBody>
          <a:bodyPr wrap="none" rtlCol="0">
            <a:spAutoFit/>
          </a:bodyPr>
          <a:lstStyle/>
          <a:p>
            <a:r>
              <a:rPr lang="en-GB" sz="1600" b="1" dirty="0">
                <a:solidFill>
                  <a:schemeClr val="bg1"/>
                </a:solidFill>
              </a:rPr>
              <a:t>USAGE NOTES</a:t>
            </a:r>
          </a:p>
        </p:txBody>
      </p:sp>
      <p:sp>
        <p:nvSpPr>
          <p:cNvPr id="24" name="TextBox 23">
            <a:extLst>
              <a:ext uri="{FF2B5EF4-FFF2-40B4-BE49-F238E27FC236}">
                <a16:creationId xmlns:a16="http://schemas.microsoft.com/office/drawing/2014/main" id="{8537A71D-392B-EE77-B0BB-DAC934B156C7}"/>
              </a:ext>
            </a:extLst>
          </p:cNvPr>
          <p:cNvSpPr txBox="1"/>
          <p:nvPr/>
        </p:nvSpPr>
        <p:spPr>
          <a:xfrm>
            <a:off x="6462951" y="5390091"/>
            <a:ext cx="2345634" cy="1200329"/>
          </a:xfrm>
          <a:prstGeom prst="rect">
            <a:avLst/>
          </a:prstGeom>
          <a:noFill/>
        </p:spPr>
        <p:txBody>
          <a:bodyPr wrap="square" rtlCol="0">
            <a:spAutoFit/>
          </a:bodyPr>
          <a:lstStyle/>
          <a:p>
            <a:pPr algn="l"/>
            <a:r>
              <a:rPr lang="en-GB" sz="1200" b="0" i="0" dirty="0">
                <a:solidFill>
                  <a:srgbClr val="24292F"/>
                </a:solidFill>
                <a:effectLst/>
              </a:rPr>
              <a:t>Replace placeholders in curly braces {} with actual values.</a:t>
            </a:r>
          </a:p>
          <a:p>
            <a:pPr algn="l"/>
            <a:endParaRPr lang="en-GB" sz="1200" b="0" i="0" dirty="0">
              <a:solidFill>
                <a:srgbClr val="24292F"/>
              </a:solidFill>
              <a:effectLst/>
            </a:endParaRPr>
          </a:p>
          <a:p>
            <a:pPr algn="l"/>
            <a:r>
              <a:rPr lang="en-GB" sz="1200" b="0" i="0" dirty="0">
                <a:solidFill>
                  <a:srgbClr val="24292F"/>
                </a:solidFill>
                <a:effectLst/>
              </a:rPr>
              <a:t>The date format for endpoints involving dates is </a:t>
            </a:r>
            <a:r>
              <a:rPr lang="en-GB" sz="1200" b="1" i="0" dirty="0">
                <a:solidFill>
                  <a:srgbClr val="24292F"/>
                </a:solidFill>
                <a:effectLst/>
              </a:rPr>
              <a:t>YYYY-MM-DD</a:t>
            </a:r>
            <a:r>
              <a:rPr lang="en-GB" sz="1200" b="0" i="0" dirty="0">
                <a:solidFill>
                  <a:srgbClr val="24292F"/>
                </a:solidFill>
                <a:effectLst/>
              </a:rPr>
              <a:t>.</a:t>
            </a:r>
          </a:p>
          <a:p>
            <a:pPr algn="l"/>
            <a:endParaRPr lang="en-GB" sz="1200" b="0" i="0" dirty="0">
              <a:solidFill>
                <a:srgbClr val="24292F"/>
              </a:solidFill>
              <a:effectLst/>
            </a:endParaRPr>
          </a:p>
        </p:txBody>
      </p:sp>
      <p:sp>
        <p:nvSpPr>
          <p:cNvPr id="25" name="TextBox 24">
            <a:extLst>
              <a:ext uri="{FF2B5EF4-FFF2-40B4-BE49-F238E27FC236}">
                <a16:creationId xmlns:a16="http://schemas.microsoft.com/office/drawing/2014/main" id="{534570CB-4AD9-E729-6376-A7B49359BA99}"/>
              </a:ext>
            </a:extLst>
          </p:cNvPr>
          <p:cNvSpPr txBox="1"/>
          <p:nvPr/>
        </p:nvSpPr>
        <p:spPr>
          <a:xfrm>
            <a:off x="6318640" y="872057"/>
            <a:ext cx="1264920" cy="276999"/>
          </a:xfrm>
          <a:prstGeom prst="rect">
            <a:avLst/>
          </a:prstGeom>
          <a:solidFill>
            <a:schemeClr val="bg1"/>
          </a:solidFill>
        </p:spPr>
        <p:txBody>
          <a:bodyPr wrap="square" rtlCol="0">
            <a:spAutoFit/>
          </a:bodyPr>
          <a:lstStyle/>
          <a:p>
            <a:r>
              <a:rPr lang="en-GB" sz="1200" b="1" dirty="0">
                <a:solidFill>
                  <a:srgbClr val="8ECAE6"/>
                </a:solidFill>
              </a:rPr>
              <a:t>Activity Types</a:t>
            </a:r>
          </a:p>
        </p:txBody>
      </p:sp>
      <p:sp>
        <p:nvSpPr>
          <p:cNvPr id="26" name="TextBox 25">
            <a:extLst>
              <a:ext uri="{FF2B5EF4-FFF2-40B4-BE49-F238E27FC236}">
                <a16:creationId xmlns:a16="http://schemas.microsoft.com/office/drawing/2014/main" id="{D40A45C5-3697-3402-14A1-4D27A8715F17}"/>
              </a:ext>
            </a:extLst>
          </p:cNvPr>
          <p:cNvSpPr txBox="1"/>
          <p:nvPr/>
        </p:nvSpPr>
        <p:spPr>
          <a:xfrm>
            <a:off x="6318640" y="1244855"/>
            <a:ext cx="1264920" cy="276999"/>
          </a:xfrm>
          <a:prstGeom prst="rect">
            <a:avLst/>
          </a:prstGeom>
          <a:solidFill>
            <a:schemeClr val="bg1"/>
          </a:solidFill>
        </p:spPr>
        <p:txBody>
          <a:bodyPr wrap="square" rtlCol="0">
            <a:spAutoFit/>
          </a:bodyPr>
          <a:lstStyle/>
          <a:p>
            <a:r>
              <a:rPr lang="en-GB" sz="1200" b="1" dirty="0">
                <a:solidFill>
                  <a:srgbClr val="8ECAE6"/>
                </a:solidFill>
              </a:rPr>
              <a:t>Activities</a:t>
            </a:r>
          </a:p>
        </p:txBody>
      </p:sp>
      <p:sp>
        <p:nvSpPr>
          <p:cNvPr id="28" name="TextBox 27">
            <a:extLst>
              <a:ext uri="{FF2B5EF4-FFF2-40B4-BE49-F238E27FC236}">
                <a16:creationId xmlns:a16="http://schemas.microsoft.com/office/drawing/2014/main" id="{F81039A5-AC1F-46FE-36EC-96161A4356FC}"/>
              </a:ext>
            </a:extLst>
          </p:cNvPr>
          <p:cNvSpPr txBox="1"/>
          <p:nvPr/>
        </p:nvSpPr>
        <p:spPr>
          <a:xfrm>
            <a:off x="6318640" y="3653641"/>
            <a:ext cx="1399235" cy="276999"/>
          </a:xfrm>
          <a:prstGeom prst="rect">
            <a:avLst/>
          </a:prstGeom>
          <a:solidFill>
            <a:schemeClr val="bg1"/>
          </a:solidFill>
        </p:spPr>
        <p:txBody>
          <a:bodyPr wrap="square" rtlCol="0">
            <a:spAutoFit/>
          </a:bodyPr>
          <a:lstStyle/>
          <a:p>
            <a:r>
              <a:rPr lang="en-GB" sz="1200" b="1" dirty="0">
                <a:solidFill>
                  <a:srgbClr val="8ECAE6"/>
                </a:solidFill>
              </a:rPr>
              <a:t>Elevation Metrics</a:t>
            </a:r>
          </a:p>
        </p:txBody>
      </p:sp>
      <p:sp>
        <p:nvSpPr>
          <p:cNvPr id="29" name="TextBox 28">
            <a:extLst>
              <a:ext uri="{FF2B5EF4-FFF2-40B4-BE49-F238E27FC236}">
                <a16:creationId xmlns:a16="http://schemas.microsoft.com/office/drawing/2014/main" id="{8F5223C0-1F5A-8D46-B535-1C6846E6A61B}"/>
              </a:ext>
            </a:extLst>
          </p:cNvPr>
          <p:cNvSpPr txBox="1"/>
          <p:nvPr/>
        </p:nvSpPr>
        <p:spPr>
          <a:xfrm>
            <a:off x="9170726" y="897462"/>
            <a:ext cx="1575526" cy="276999"/>
          </a:xfrm>
          <a:prstGeom prst="rect">
            <a:avLst/>
          </a:prstGeom>
          <a:solidFill>
            <a:schemeClr val="bg1"/>
          </a:solidFill>
        </p:spPr>
        <p:txBody>
          <a:bodyPr wrap="square" rtlCol="0">
            <a:spAutoFit/>
          </a:bodyPr>
          <a:lstStyle/>
          <a:p>
            <a:r>
              <a:rPr lang="en-GB" sz="1200" b="1" dirty="0">
                <a:solidFill>
                  <a:srgbClr val="8ECAE6"/>
                </a:solidFill>
              </a:rPr>
              <a:t>Performance Metrics</a:t>
            </a:r>
          </a:p>
        </p:txBody>
      </p:sp>
      <p:sp>
        <p:nvSpPr>
          <p:cNvPr id="30" name="TextBox 29">
            <a:extLst>
              <a:ext uri="{FF2B5EF4-FFF2-40B4-BE49-F238E27FC236}">
                <a16:creationId xmlns:a16="http://schemas.microsoft.com/office/drawing/2014/main" id="{CD365562-9CA9-748E-7E45-A5FC4B8E6501}"/>
              </a:ext>
            </a:extLst>
          </p:cNvPr>
          <p:cNvSpPr txBox="1"/>
          <p:nvPr/>
        </p:nvSpPr>
        <p:spPr>
          <a:xfrm>
            <a:off x="9094965" y="2565395"/>
            <a:ext cx="1575526" cy="276999"/>
          </a:xfrm>
          <a:prstGeom prst="rect">
            <a:avLst/>
          </a:prstGeom>
          <a:solidFill>
            <a:schemeClr val="bg1"/>
          </a:solidFill>
        </p:spPr>
        <p:txBody>
          <a:bodyPr wrap="square" rtlCol="0">
            <a:spAutoFit/>
          </a:bodyPr>
          <a:lstStyle/>
          <a:p>
            <a:r>
              <a:rPr lang="en-GB" sz="1200" b="1" dirty="0">
                <a:solidFill>
                  <a:srgbClr val="8ECAE6"/>
                </a:solidFill>
              </a:rPr>
              <a:t>Lap Metrics</a:t>
            </a:r>
          </a:p>
        </p:txBody>
      </p:sp>
      <p:pic>
        <p:nvPicPr>
          <p:cNvPr id="32" name="Picture 31">
            <a:extLst>
              <a:ext uri="{FF2B5EF4-FFF2-40B4-BE49-F238E27FC236}">
                <a16:creationId xmlns:a16="http://schemas.microsoft.com/office/drawing/2014/main" id="{20D07222-4CA4-71A0-1E94-D3DDF7A69EBE}"/>
              </a:ext>
            </a:extLst>
          </p:cNvPr>
          <p:cNvPicPr>
            <a:picLocks noChangeAspect="1"/>
          </p:cNvPicPr>
          <p:nvPr/>
        </p:nvPicPr>
        <p:blipFill>
          <a:blip r:embed="rId8"/>
          <a:stretch>
            <a:fillRect/>
          </a:stretch>
        </p:blipFill>
        <p:spPr>
          <a:xfrm>
            <a:off x="8695136" y="3909430"/>
            <a:ext cx="3020221" cy="2961321"/>
          </a:xfrm>
          <a:prstGeom prst="rect">
            <a:avLst/>
          </a:prstGeom>
        </p:spPr>
      </p:pic>
      <p:sp>
        <p:nvSpPr>
          <p:cNvPr id="33" name="Rectangle 32">
            <a:extLst>
              <a:ext uri="{FF2B5EF4-FFF2-40B4-BE49-F238E27FC236}">
                <a16:creationId xmlns:a16="http://schemas.microsoft.com/office/drawing/2014/main" id="{52F78FF5-06E4-94FC-8AD3-21243F79990F}"/>
              </a:ext>
            </a:extLst>
          </p:cNvPr>
          <p:cNvSpPr/>
          <p:nvPr/>
        </p:nvSpPr>
        <p:spPr>
          <a:xfrm>
            <a:off x="9958489" y="4511040"/>
            <a:ext cx="1349591" cy="271272"/>
          </a:xfrm>
          <a:prstGeom prst="rect">
            <a:avLst/>
          </a:prstGeom>
          <a:solidFill>
            <a:srgbClr val="1095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62932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CFFDF-FDB2-1228-723A-01C757EBCB9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1FC2468-D2B6-80CB-C037-E23434EFA076}"/>
              </a:ext>
            </a:extLst>
          </p:cNvPr>
          <p:cNvSpPr/>
          <p:nvPr/>
        </p:nvSpPr>
        <p:spPr>
          <a:xfrm>
            <a:off x="5604933" y="0"/>
            <a:ext cx="491067" cy="6858000"/>
          </a:xfrm>
          <a:prstGeom prst="rect">
            <a:avLst/>
          </a:prstGeom>
          <a:gradFill flip="none" rotWithShape="1">
            <a:gsLst>
              <a:gs pos="0">
                <a:schemeClr val="accent1">
                  <a:lumMod val="5000"/>
                  <a:lumOff val="95000"/>
                </a:schemeClr>
              </a:gs>
              <a:gs pos="100000">
                <a:schemeClr val="tx1">
                  <a:alpha val="14768"/>
                </a:schemeClr>
              </a:gs>
              <a:gs pos="100000">
                <a:schemeClr val="tx1">
                  <a:alpha val="0"/>
                </a:schemeClr>
              </a:gs>
              <a:gs pos="100000">
                <a:schemeClr val="tx1">
                  <a:alpha val="9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10597D2C-FB74-CF00-F1F3-D3608730AB5C}"/>
              </a:ext>
            </a:extLst>
          </p:cNvPr>
          <p:cNvPicPr>
            <a:picLocks noChangeAspect="1"/>
          </p:cNvPicPr>
          <p:nvPr/>
        </p:nvPicPr>
        <p:blipFill>
          <a:blip r:embed="rId3"/>
          <a:stretch>
            <a:fillRect/>
          </a:stretch>
        </p:blipFill>
        <p:spPr>
          <a:xfrm>
            <a:off x="0" y="-187234"/>
            <a:ext cx="12704282" cy="7232468"/>
          </a:xfrm>
          <a:prstGeom prst="rect">
            <a:avLst/>
          </a:prstGeom>
        </p:spPr>
      </p:pic>
      <p:sp>
        <p:nvSpPr>
          <p:cNvPr id="11" name="Rectangle 10">
            <a:extLst>
              <a:ext uri="{FF2B5EF4-FFF2-40B4-BE49-F238E27FC236}">
                <a16:creationId xmlns:a16="http://schemas.microsoft.com/office/drawing/2014/main" id="{80DAE2FF-263E-552F-401D-4E68AAD549B7}"/>
              </a:ext>
            </a:extLst>
          </p:cNvPr>
          <p:cNvSpPr/>
          <p:nvPr/>
        </p:nvSpPr>
        <p:spPr>
          <a:xfrm>
            <a:off x="7108372" y="2492829"/>
            <a:ext cx="2416628" cy="2438399"/>
          </a:xfrm>
          <a:prstGeom prst="rect">
            <a:avLst/>
          </a:prstGeom>
          <a:solidFill>
            <a:srgbClr val="515F2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qr code on a tan background&#10;&#10;Description automatically generated">
            <a:extLst>
              <a:ext uri="{FF2B5EF4-FFF2-40B4-BE49-F238E27FC236}">
                <a16:creationId xmlns:a16="http://schemas.microsoft.com/office/drawing/2014/main" id="{9B3F8F7D-1C55-31F1-D961-425CF5D117A1}"/>
              </a:ext>
            </a:extLst>
          </p:cNvPr>
          <p:cNvPicPr>
            <a:picLocks noChangeAspect="1"/>
          </p:cNvPicPr>
          <p:nvPr/>
        </p:nvPicPr>
        <p:blipFill rotWithShape="1">
          <a:blip r:embed="rId4"/>
          <a:srcRect l="2038" r="2180" b="1402"/>
          <a:stretch/>
        </p:blipFill>
        <p:spPr>
          <a:xfrm>
            <a:off x="7242389" y="2615184"/>
            <a:ext cx="2157752" cy="2216151"/>
          </a:xfrm>
          <a:prstGeom prst="rect">
            <a:avLst/>
          </a:prstGeom>
        </p:spPr>
      </p:pic>
      <p:sp>
        <p:nvSpPr>
          <p:cNvPr id="9" name="TextBox 8">
            <a:extLst>
              <a:ext uri="{FF2B5EF4-FFF2-40B4-BE49-F238E27FC236}">
                <a16:creationId xmlns:a16="http://schemas.microsoft.com/office/drawing/2014/main" id="{87DF4CEC-6C21-BD32-03DC-981DBF21B276}"/>
              </a:ext>
            </a:extLst>
          </p:cNvPr>
          <p:cNvSpPr txBox="1"/>
          <p:nvPr/>
        </p:nvSpPr>
        <p:spPr>
          <a:xfrm rot="16200000">
            <a:off x="-199549" y="3244334"/>
            <a:ext cx="2454519" cy="369332"/>
          </a:xfrm>
          <a:prstGeom prst="rect">
            <a:avLst/>
          </a:prstGeom>
          <a:noFill/>
        </p:spPr>
        <p:txBody>
          <a:bodyPr wrap="none" rtlCol="0">
            <a:spAutoFit/>
          </a:bodyPr>
          <a:lstStyle/>
          <a:p>
            <a:pPr algn="ctr"/>
            <a:r>
              <a:rPr lang="en-GB" dirty="0"/>
              <a:t>And they all exercised …</a:t>
            </a:r>
          </a:p>
        </p:txBody>
      </p:sp>
      <p:sp>
        <p:nvSpPr>
          <p:cNvPr id="10" name="TextBox 9">
            <a:extLst>
              <a:ext uri="{FF2B5EF4-FFF2-40B4-BE49-F238E27FC236}">
                <a16:creationId xmlns:a16="http://schemas.microsoft.com/office/drawing/2014/main" id="{EE8A08D0-D463-E27F-CD95-BCC6ACB43435}"/>
              </a:ext>
            </a:extLst>
          </p:cNvPr>
          <p:cNvSpPr txBox="1"/>
          <p:nvPr/>
        </p:nvSpPr>
        <p:spPr>
          <a:xfrm rot="16200000">
            <a:off x="10491510" y="3429481"/>
            <a:ext cx="2084225" cy="369332"/>
          </a:xfrm>
          <a:prstGeom prst="rect">
            <a:avLst/>
          </a:prstGeom>
          <a:noFill/>
        </p:spPr>
        <p:txBody>
          <a:bodyPr wrap="none" rtlCol="0">
            <a:spAutoFit/>
          </a:bodyPr>
          <a:lstStyle/>
          <a:p>
            <a:pPr algn="ctr"/>
            <a:r>
              <a:rPr lang="en-GB" dirty="0"/>
              <a:t>… happily ever after.</a:t>
            </a:r>
          </a:p>
        </p:txBody>
      </p:sp>
    </p:spTree>
    <p:extLst>
      <p:ext uri="{BB962C8B-B14F-4D97-AF65-F5344CB8AC3E}">
        <p14:creationId xmlns:p14="http://schemas.microsoft.com/office/powerpoint/2010/main" val="20848824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TotalTime>
  <Words>1246</Words>
  <Application>Microsoft Macintosh PowerPoint</Application>
  <PresentationFormat>Widescreen</PresentationFormat>
  <Paragraphs>157</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vt:lpstr>
      <vt:lpstr>American Typewriter</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Nida Ballinger-Chaudhary</dc:creator>
  <cp:lastModifiedBy>Nida Ballinger-Chaudhary</cp:lastModifiedBy>
  <cp:revision>23</cp:revision>
  <dcterms:created xsi:type="dcterms:W3CDTF">2024-02-12T10:58:22Z</dcterms:created>
  <dcterms:modified xsi:type="dcterms:W3CDTF">2024-02-13T10:08:06Z</dcterms:modified>
</cp:coreProperties>
</file>